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3"/>
  </p:sldMasterIdLst>
  <p:notesMasterIdLst>
    <p:notesMasterId r:id="rId24"/>
  </p:notesMasterIdLst>
  <p:sldIdLst>
    <p:sldId id="256" r:id="rId4"/>
    <p:sldId id="382" r:id="rId5"/>
    <p:sldId id="440" r:id="rId6"/>
    <p:sldId id="458" r:id="rId7"/>
    <p:sldId id="468" r:id="rId8"/>
    <p:sldId id="457" r:id="rId9"/>
    <p:sldId id="459" r:id="rId10"/>
    <p:sldId id="460" r:id="rId11"/>
    <p:sldId id="461" r:id="rId12"/>
    <p:sldId id="462" r:id="rId13"/>
    <p:sldId id="463" r:id="rId14"/>
    <p:sldId id="464" r:id="rId15"/>
    <p:sldId id="465" r:id="rId16"/>
    <p:sldId id="466" r:id="rId17"/>
    <p:sldId id="470" r:id="rId18"/>
    <p:sldId id="467" r:id="rId19"/>
    <p:sldId id="469" r:id="rId20"/>
    <p:sldId id="471" r:id="rId21"/>
    <p:sldId id="912" r:id="rId22"/>
    <p:sldId id="472" r:id="rId2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C69452-1313-628E-3A86-C574AEAD212F}" name="Lina Plank" initials="LP" userId="S::plank@planpolitik.onmicrosoft.com::c06bb1d3-78a1-4889-a24d-a20360103433"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boehmler.h@outlook.de" initials="b" lastIdx="5" clrIdx="0">
    <p:extLst>
      <p:ext uri="{19B8F6BF-5375-455C-9EA6-DF929625EA0E}">
        <p15:presenceInfo xmlns:p15="http://schemas.microsoft.com/office/powerpoint/2012/main" userId="b0d4c2b1f1cd165e" providerId="Windows Live"/>
      </p:ext>
    </p:extLst>
  </p:cmAuthor>
  <p:cmAuthor id="2" name="Keith" initials="K" lastIdx="1" clrIdx="1">
    <p:extLst>
      <p:ext uri="{19B8F6BF-5375-455C-9EA6-DF929625EA0E}">
        <p15:presenceInfo xmlns:p15="http://schemas.microsoft.com/office/powerpoint/2012/main" userId="Keith"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5B050"/>
    <a:srgbClr val="05B0F0"/>
    <a:srgbClr val="FF0000"/>
    <a:srgbClr val="FFDD00"/>
    <a:srgbClr val="D51020"/>
    <a:srgbClr val="04A29E"/>
    <a:srgbClr val="1B3272"/>
    <a:srgbClr val="1E56A0"/>
    <a:srgbClr val="F3F6F8"/>
    <a:srgbClr val="8EB7E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99" autoAdjust="0"/>
    <p:restoredTop sz="62949" autoAdjust="0"/>
  </p:normalViewPr>
  <p:slideViewPr>
    <p:cSldViewPr snapToGrid="0">
      <p:cViewPr varScale="1">
        <p:scale>
          <a:sx n="67" d="100"/>
          <a:sy n="67" d="100"/>
        </p:scale>
        <p:origin x="1192" y="176"/>
      </p:cViewPr>
      <p:guideLst>
        <p:guide orient="horz" pos="2160"/>
        <p:guide pos="3840"/>
      </p:guideLst>
    </p:cSldViewPr>
  </p:slideViewPr>
  <p:notesTextViewPr>
    <p:cViewPr>
      <p:scale>
        <a:sx n="1" d="1"/>
        <a:sy n="1" d="1"/>
      </p:scale>
      <p:origin x="0" y="0"/>
    </p:cViewPr>
  </p:notesTextViewPr>
  <p:sorterViewPr>
    <p:cViewPr varScale="1">
      <p:scale>
        <a:sx n="200" d="100"/>
        <a:sy n="200" d="100"/>
      </p:scale>
      <p:origin x="0" y="0"/>
    </p:cViewPr>
  </p:sorterViewPr>
  <p:notesViewPr>
    <p:cSldViewPr snapToGrid="0">
      <p:cViewPr varScale="1">
        <p:scale>
          <a:sx n="84" d="100"/>
          <a:sy n="84" d="100"/>
        </p:scale>
        <p:origin x="3960" y="1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presProps" Target="presProps.xml"/><Relationship Id="rId3" Type="http://schemas.openxmlformats.org/officeDocument/2006/relationships/slideMaster" Target="slideMasters/slideMaster1.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microsoft.com/office/2018/10/relationships/authors" Target="author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tja" userId="3db88e40-4651-410f-8079-3ea1846217d1" providerId="ADAL" clId="{72BEAFFD-B7F5-4C4B-BB5D-97CC1C158105}"/>
    <pc:docChg chg="undo redo custSel addSld delSld modSld modMainMaster">
      <pc:chgData name="Katja" userId="3db88e40-4651-410f-8079-3ea1846217d1" providerId="ADAL" clId="{72BEAFFD-B7F5-4C4B-BB5D-97CC1C158105}" dt="2024-10-30T15:55:55.358" v="647"/>
      <pc:docMkLst>
        <pc:docMk/>
      </pc:docMkLst>
      <pc:sldChg chg="addSp delSp modSp mod">
        <pc:chgData name="Katja" userId="3db88e40-4651-410f-8079-3ea1846217d1" providerId="ADAL" clId="{72BEAFFD-B7F5-4C4B-BB5D-97CC1C158105}" dt="2024-10-30T15:55:55.358" v="647"/>
        <pc:sldMkLst>
          <pc:docMk/>
          <pc:sldMk cId="3901401039" sldId="256"/>
        </pc:sldMkLst>
        <pc:spChg chg="mod">
          <ac:chgData name="Katja" userId="3db88e40-4651-410f-8079-3ea1846217d1" providerId="ADAL" clId="{72BEAFFD-B7F5-4C4B-BB5D-97CC1C158105}" dt="2024-10-30T09:51:33.482" v="109" actId="1076"/>
          <ac:spMkLst>
            <pc:docMk/>
            <pc:sldMk cId="3901401039" sldId="256"/>
            <ac:spMk id="2" creationId="{C5A4FB8F-F154-470B-8964-B70C5DD94490}"/>
          </ac:spMkLst>
        </pc:spChg>
      </pc:sldChg>
      <pc:sldChg chg="addSp delSp modSp mod modAnim">
        <pc:chgData name="Katja" userId="3db88e40-4651-410f-8079-3ea1846217d1" providerId="ADAL" clId="{72BEAFFD-B7F5-4C4B-BB5D-97CC1C158105}" dt="2024-10-30T09:52:02.658" v="119" actId="20577"/>
        <pc:sldMkLst>
          <pc:docMk/>
          <pc:sldMk cId="2479277730" sldId="382"/>
        </pc:sldMkLst>
        <pc:spChg chg="mod">
          <ac:chgData name="Katja" userId="3db88e40-4651-410f-8079-3ea1846217d1" providerId="ADAL" clId="{72BEAFFD-B7F5-4C4B-BB5D-97CC1C158105}" dt="2024-10-30T09:51:30.976" v="106" actId="20577"/>
          <ac:spMkLst>
            <pc:docMk/>
            <pc:sldMk cId="2479277730" sldId="382"/>
            <ac:spMk id="7" creationId="{F6BBE4E0-28D4-5388-D2C7-AA7E877D8474}"/>
          </ac:spMkLst>
        </pc:spChg>
        <pc:spChg chg="mod">
          <ac:chgData name="Katja" userId="3db88e40-4651-410f-8079-3ea1846217d1" providerId="ADAL" clId="{72BEAFFD-B7F5-4C4B-BB5D-97CC1C158105}" dt="2024-10-30T09:48:57.194" v="35" actId="20577"/>
          <ac:spMkLst>
            <pc:docMk/>
            <pc:sldMk cId="2479277730" sldId="382"/>
            <ac:spMk id="8" creationId="{EE3ACB81-67AA-D9C1-5995-9429E6AD86C7}"/>
          </ac:spMkLst>
        </pc:spChg>
        <pc:spChg chg="add mod">
          <ac:chgData name="Katja" userId="3db88e40-4651-410f-8079-3ea1846217d1" providerId="ADAL" clId="{72BEAFFD-B7F5-4C4B-BB5D-97CC1C158105}" dt="2024-10-30T09:52:02.658" v="119" actId="20577"/>
          <ac:spMkLst>
            <pc:docMk/>
            <pc:sldMk cId="2479277730" sldId="382"/>
            <ac:spMk id="15" creationId="{4AC5A756-71EA-E497-0E1D-141B7F3D7C24}"/>
          </ac:spMkLst>
        </pc:spChg>
      </pc:sldChg>
      <pc:sldChg chg="addSp delSp modSp mod">
        <pc:chgData name="Katja" userId="3db88e40-4651-410f-8079-3ea1846217d1" providerId="ADAL" clId="{72BEAFFD-B7F5-4C4B-BB5D-97CC1C158105}" dt="2024-10-30T09:51:42.878" v="111" actId="113"/>
        <pc:sldMkLst>
          <pc:docMk/>
          <pc:sldMk cId="1479177125" sldId="440"/>
        </pc:sldMkLst>
        <pc:spChg chg="mod">
          <ac:chgData name="Katja" userId="3db88e40-4651-410f-8079-3ea1846217d1" providerId="ADAL" clId="{72BEAFFD-B7F5-4C4B-BB5D-97CC1C158105}" dt="2024-10-30T09:51:30.171" v="100" actId="1036"/>
          <ac:spMkLst>
            <pc:docMk/>
            <pc:sldMk cId="1479177125" sldId="440"/>
            <ac:spMk id="2" creationId="{18F2B37D-4E15-33E5-B552-36793EFB5FD5}"/>
          </ac:spMkLst>
        </pc:spChg>
        <pc:spChg chg="mod">
          <ac:chgData name="Katja" userId="3db88e40-4651-410f-8079-3ea1846217d1" providerId="ADAL" clId="{72BEAFFD-B7F5-4C4B-BB5D-97CC1C158105}" dt="2024-10-30T09:51:29.638" v="96" actId="20577"/>
          <ac:spMkLst>
            <pc:docMk/>
            <pc:sldMk cId="1479177125" sldId="440"/>
            <ac:spMk id="3" creationId="{FCFD1614-F059-0BA0-453D-5E1F08F3E7EE}"/>
          </ac:spMkLst>
        </pc:spChg>
        <pc:spChg chg="mod">
          <ac:chgData name="Katja" userId="3db88e40-4651-410f-8079-3ea1846217d1" providerId="ADAL" clId="{72BEAFFD-B7F5-4C4B-BB5D-97CC1C158105}" dt="2024-10-30T09:51:30.171" v="100" actId="1036"/>
          <ac:spMkLst>
            <pc:docMk/>
            <pc:sldMk cId="1479177125" sldId="440"/>
            <ac:spMk id="4" creationId="{8B9D9665-5D54-5919-A324-42F807EB5F26}"/>
          </ac:spMkLst>
        </pc:spChg>
        <pc:spChg chg="mod">
          <ac:chgData name="Katja" userId="3db88e40-4651-410f-8079-3ea1846217d1" providerId="ADAL" clId="{72BEAFFD-B7F5-4C4B-BB5D-97CC1C158105}" dt="2024-10-30T09:51:30.171" v="100" actId="1036"/>
          <ac:spMkLst>
            <pc:docMk/>
            <pc:sldMk cId="1479177125" sldId="440"/>
            <ac:spMk id="5" creationId="{817242C6-CC8B-8616-25FF-049F4606449A}"/>
          </ac:spMkLst>
        </pc:spChg>
        <pc:spChg chg="mod">
          <ac:chgData name="Katja" userId="3db88e40-4651-410f-8079-3ea1846217d1" providerId="ADAL" clId="{72BEAFFD-B7F5-4C4B-BB5D-97CC1C158105}" dt="2024-10-30T09:51:30.171" v="100" actId="1036"/>
          <ac:spMkLst>
            <pc:docMk/>
            <pc:sldMk cId="1479177125" sldId="440"/>
            <ac:spMk id="13" creationId="{5F66D03C-EB53-6BC4-4129-662DD5693C28}"/>
          </ac:spMkLst>
        </pc:spChg>
        <pc:spChg chg="mod">
          <ac:chgData name="Katja" userId="3db88e40-4651-410f-8079-3ea1846217d1" providerId="ADAL" clId="{72BEAFFD-B7F5-4C4B-BB5D-97CC1C158105}" dt="2024-10-30T09:51:30.171" v="100" actId="1036"/>
          <ac:spMkLst>
            <pc:docMk/>
            <pc:sldMk cId="1479177125" sldId="440"/>
            <ac:spMk id="14" creationId="{E406D711-054D-1DB4-D867-E601E660AE78}"/>
          </ac:spMkLst>
        </pc:spChg>
        <pc:spChg chg="mod">
          <ac:chgData name="Katja" userId="3db88e40-4651-410f-8079-3ea1846217d1" providerId="ADAL" clId="{72BEAFFD-B7F5-4C4B-BB5D-97CC1C158105}" dt="2024-10-30T09:51:29.777" v="97" actId="1076"/>
          <ac:spMkLst>
            <pc:docMk/>
            <pc:sldMk cId="1479177125" sldId="440"/>
            <ac:spMk id="15" creationId="{02A7C657-5C3B-B383-7481-8281E93A36B3}"/>
          </ac:spMkLst>
        </pc:spChg>
        <pc:spChg chg="add del mod">
          <ac:chgData name="Katja" userId="3db88e40-4651-410f-8079-3ea1846217d1" providerId="ADAL" clId="{72BEAFFD-B7F5-4C4B-BB5D-97CC1C158105}" dt="2024-10-30T09:51:42.878" v="111" actId="113"/>
          <ac:spMkLst>
            <pc:docMk/>
            <pc:sldMk cId="1479177125" sldId="440"/>
            <ac:spMk id="34" creationId="{415718FD-73EE-8475-5698-FC1003E6329A}"/>
          </ac:spMkLst>
        </pc:spChg>
        <pc:cxnChg chg="mod">
          <ac:chgData name="Katja" userId="3db88e40-4651-410f-8079-3ea1846217d1" providerId="ADAL" clId="{72BEAFFD-B7F5-4C4B-BB5D-97CC1C158105}" dt="2024-10-30T09:51:29.894" v="98" actId="1076"/>
          <ac:cxnSpMkLst>
            <pc:docMk/>
            <pc:sldMk cId="1479177125" sldId="440"/>
            <ac:cxnSpMk id="35" creationId="{346AFF7E-9CFB-6C3C-A108-C82F9E4E7DB5}"/>
          </ac:cxnSpMkLst>
        </pc:cxnChg>
        <pc:cxnChg chg="mod">
          <ac:chgData name="Katja" userId="3db88e40-4651-410f-8079-3ea1846217d1" providerId="ADAL" clId="{72BEAFFD-B7F5-4C4B-BB5D-97CC1C158105}" dt="2024-10-30T09:51:30.171" v="100" actId="1036"/>
          <ac:cxnSpMkLst>
            <pc:docMk/>
            <pc:sldMk cId="1479177125" sldId="440"/>
            <ac:cxnSpMk id="36" creationId="{8521A155-8EC3-9348-A066-E6D70F3F96B5}"/>
          </ac:cxnSpMkLst>
        </pc:cxnChg>
        <pc:cxnChg chg="mod">
          <ac:chgData name="Katja" userId="3db88e40-4651-410f-8079-3ea1846217d1" providerId="ADAL" clId="{72BEAFFD-B7F5-4C4B-BB5D-97CC1C158105}" dt="2024-10-30T09:51:30.171" v="100" actId="1036"/>
          <ac:cxnSpMkLst>
            <pc:docMk/>
            <pc:sldMk cId="1479177125" sldId="440"/>
            <ac:cxnSpMk id="37" creationId="{0AD1BB50-630D-307F-A9CD-8D032E94FF1C}"/>
          </ac:cxnSpMkLst>
        </pc:cxnChg>
      </pc:sldChg>
      <pc:sldChg chg="modSp mod">
        <pc:chgData name="Katja" userId="3db88e40-4651-410f-8079-3ea1846217d1" providerId="ADAL" clId="{72BEAFFD-B7F5-4C4B-BB5D-97CC1C158105}" dt="2024-10-30T09:52:32.410" v="122" actId="113"/>
        <pc:sldMkLst>
          <pc:docMk/>
          <pc:sldMk cId="3907494966" sldId="457"/>
        </pc:sldMkLst>
        <pc:spChg chg="mod">
          <ac:chgData name="Katja" userId="3db88e40-4651-410f-8079-3ea1846217d1" providerId="ADAL" clId="{72BEAFFD-B7F5-4C4B-BB5D-97CC1C158105}" dt="2024-10-30T09:52:32.410" v="122" actId="113"/>
          <ac:spMkLst>
            <pc:docMk/>
            <pc:sldMk cId="3907494966" sldId="457"/>
            <ac:spMk id="3" creationId="{FCFD1614-F059-0BA0-453D-5E1F08F3E7EE}"/>
          </ac:spMkLst>
        </pc:spChg>
      </pc:sldChg>
      <pc:sldChg chg="modSp mod">
        <pc:chgData name="Katja" userId="3db88e40-4651-410f-8079-3ea1846217d1" providerId="ADAL" clId="{72BEAFFD-B7F5-4C4B-BB5D-97CC1C158105}" dt="2024-10-30T09:52:12.710" v="120" actId="113"/>
        <pc:sldMkLst>
          <pc:docMk/>
          <pc:sldMk cId="903680046" sldId="458"/>
        </pc:sldMkLst>
        <pc:spChg chg="mod">
          <ac:chgData name="Katja" userId="3db88e40-4651-410f-8079-3ea1846217d1" providerId="ADAL" clId="{72BEAFFD-B7F5-4C4B-BB5D-97CC1C158105}" dt="2024-10-30T09:52:12.710" v="120" actId="113"/>
          <ac:spMkLst>
            <pc:docMk/>
            <pc:sldMk cId="903680046" sldId="458"/>
            <ac:spMk id="3" creationId="{FCFD1614-F059-0BA0-453D-5E1F08F3E7EE}"/>
          </ac:spMkLst>
        </pc:spChg>
      </pc:sldChg>
      <pc:sldChg chg="modSp mod">
        <pc:chgData name="Katja" userId="3db88e40-4651-410f-8079-3ea1846217d1" providerId="ADAL" clId="{72BEAFFD-B7F5-4C4B-BB5D-97CC1C158105}" dt="2024-10-30T09:52:36.511" v="123" actId="113"/>
        <pc:sldMkLst>
          <pc:docMk/>
          <pc:sldMk cId="3376964995" sldId="459"/>
        </pc:sldMkLst>
        <pc:spChg chg="mod">
          <ac:chgData name="Katja" userId="3db88e40-4651-410f-8079-3ea1846217d1" providerId="ADAL" clId="{72BEAFFD-B7F5-4C4B-BB5D-97CC1C158105}" dt="2024-10-30T09:52:36.511" v="123" actId="113"/>
          <ac:spMkLst>
            <pc:docMk/>
            <pc:sldMk cId="3376964995" sldId="459"/>
            <ac:spMk id="3" creationId="{FCFD1614-F059-0BA0-453D-5E1F08F3E7EE}"/>
          </ac:spMkLst>
        </pc:spChg>
      </pc:sldChg>
      <pc:sldChg chg="modSp mod">
        <pc:chgData name="Katja" userId="3db88e40-4651-410f-8079-3ea1846217d1" providerId="ADAL" clId="{72BEAFFD-B7F5-4C4B-BB5D-97CC1C158105}" dt="2024-10-30T09:52:41.261" v="124" actId="113"/>
        <pc:sldMkLst>
          <pc:docMk/>
          <pc:sldMk cId="3075200595" sldId="460"/>
        </pc:sldMkLst>
        <pc:spChg chg="mod">
          <ac:chgData name="Katja" userId="3db88e40-4651-410f-8079-3ea1846217d1" providerId="ADAL" clId="{72BEAFFD-B7F5-4C4B-BB5D-97CC1C158105}" dt="2024-10-30T09:52:41.261" v="124" actId="113"/>
          <ac:spMkLst>
            <pc:docMk/>
            <pc:sldMk cId="3075200595" sldId="460"/>
            <ac:spMk id="3" creationId="{FCFD1614-F059-0BA0-453D-5E1F08F3E7EE}"/>
          </ac:spMkLst>
        </pc:spChg>
      </pc:sldChg>
      <pc:sldChg chg="modSp mod">
        <pc:chgData name="Katja" userId="3db88e40-4651-410f-8079-3ea1846217d1" providerId="ADAL" clId="{72BEAFFD-B7F5-4C4B-BB5D-97CC1C158105}" dt="2024-10-30T09:52:45.294" v="125" actId="113"/>
        <pc:sldMkLst>
          <pc:docMk/>
          <pc:sldMk cId="976741743" sldId="461"/>
        </pc:sldMkLst>
        <pc:spChg chg="mod">
          <ac:chgData name="Katja" userId="3db88e40-4651-410f-8079-3ea1846217d1" providerId="ADAL" clId="{72BEAFFD-B7F5-4C4B-BB5D-97CC1C158105}" dt="2024-10-30T09:52:45.294" v="125" actId="113"/>
          <ac:spMkLst>
            <pc:docMk/>
            <pc:sldMk cId="976741743" sldId="461"/>
            <ac:spMk id="3" creationId="{FCFD1614-F059-0BA0-453D-5E1F08F3E7EE}"/>
          </ac:spMkLst>
        </pc:spChg>
      </pc:sldChg>
      <pc:sldChg chg="modSp mod">
        <pc:chgData name="Katja" userId="3db88e40-4651-410f-8079-3ea1846217d1" providerId="ADAL" clId="{72BEAFFD-B7F5-4C4B-BB5D-97CC1C158105}" dt="2024-10-30T09:52:48.794" v="126" actId="113"/>
        <pc:sldMkLst>
          <pc:docMk/>
          <pc:sldMk cId="2692926973" sldId="462"/>
        </pc:sldMkLst>
        <pc:spChg chg="mod">
          <ac:chgData name="Katja" userId="3db88e40-4651-410f-8079-3ea1846217d1" providerId="ADAL" clId="{72BEAFFD-B7F5-4C4B-BB5D-97CC1C158105}" dt="2024-10-30T09:52:48.794" v="126" actId="113"/>
          <ac:spMkLst>
            <pc:docMk/>
            <pc:sldMk cId="2692926973" sldId="462"/>
            <ac:spMk id="3" creationId="{FCFD1614-F059-0BA0-453D-5E1F08F3E7EE}"/>
          </ac:spMkLst>
        </pc:spChg>
      </pc:sldChg>
      <pc:sldChg chg="modSp mod">
        <pc:chgData name="Katja" userId="3db88e40-4651-410f-8079-3ea1846217d1" providerId="ADAL" clId="{72BEAFFD-B7F5-4C4B-BB5D-97CC1C158105}" dt="2024-10-30T09:52:52.706" v="127" actId="113"/>
        <pc:sldMkLst>
          <pc:docMk/>
          <pc:sldMk cId="403329075" sldId="463"/>
        </pc:sldMkLst>
        <pc:spChg chg="mod">
          <ac:chgData name="Katja" userId="3db88e40-4651-410f-8079-3ea1846217d1" providerId="ADAL" clId="{72BEAFFD-B7F5-4C4B-BB5D-97CC1C158105}" dt="2024-10-30T09:52:52.706" v="127" actId="113"/>
          <ac:spMkLst>
            <pc:docMk/>
            <pc:sldMk cId="403329075" sldId="463"/>
            <ac:spMk id="3" creationId="{FCFD1614-F059-0BA0-453D-5E1F08F3E7EE}"/>
          </ac:spMkLst>
        </pc:spChg>
      </pc:sldChg>
      <pc:sldChg chg="modSp mod">
        <pc:chgData name="Katja" userId="3db88e40-4651-410f-8079-3ea1846217d1" providerId="ADAL" clId="{72BEAFFD-B7F5-4C4B-BB5D-97CC1C158105}" dt="2024-10-30T09:53:03.459" v="129" actId="14100"/>
        <pc:sldMkLst>
          <pc:docMk/>
          <pc:sldMk cId="3164420904" sldId="465"/>
        </pc:sldMkLst>
        <pc:spChg chg="mod">
          <ac:chgData name="Katja" userId="3db88e40-4651-410f-8079-3ea1846217d1" providerId="ADAL" clId="{72BEAFFD-B7F5-4C4B-BB5D-97CC1C158105}" dt="2024-10-30T09:53:03.459" v="129" actId="14100"/>
          <ac:spMkLst>
            <pc:docMk/>
            <pc:sldMk cId="3164420904" sldId="465"/>
            <ac:spMk id="3" creationId="{FCFD1614-F059-0BA0-453D-5E1F08F3E7EE}"/>
          </ac:spMkLst>
        </pc:spChg>
      </pc:sldChg>
      <pc:sldChg chg="modSp mod">
        <pc:chgData name="Katja" userId="3db88e40-4651-410f-8079-3ea1846217d1" providerId="ADAL" clId="{72BEAFFD-B7F5-4C4B-BB5D-97CC1C158105}" dt="2024-10-30T09:53:08.091" v="130" actId="113"/>
        <pc:sldMkLst>
          <pc:docMk/>
          <pc:sldMk cId="1769539401" sldId="466"/>
        </pc:sldMkLst>
        <pc:spChg chg="mod">
          <ac:chgData name="Katja" userId="3db88e40-4651-410f-8079-3ea1846217d1" providerId="ADAL" clId="{72BEAFFD-B7F5-4C4B-BB5D-97CC1C158105}" dt="2024-10-30T09:53:08.091" v="130" actId="113"/>
          <ac:spMkLst>
            <pc:docMk/>
            <pc:sldMk cId="1769539401" sldId="466"/>
            <ac:spMk id="3" creationId="{FCFD1614-F059-0BA0-453D-5E1F08F3E7EE}"/>
          </ac:spMkLst>
        </pc:spChg>
      </pc:sldChg>
      <pc:sldChg chg="addSp modSp mod modAnim">
        <pc:chgData name="Katja" userId="3db88e40-4651-410f-8079-3ea1846217d1" providerId="ADAL" clId="{72BEAFFD-B7F5-4C4B-BB5D-97CC1C158105}" dt="2024-10-30T10:03:07.282" v="176"/>
        <pc:sldMkLst>
          <pc:docMk/>
          <pc:sldMk cId="1865076919" sldId="467"/>
        </pc:sldMkLst>
        <pc:spChg chg="mod">
          <ac:chgData name="Katja" userId="3db88e40-4651-410f-8079-3ea1846217d1" providerId="ADAL" clId="{72BEAFFD-B7F5-4C4B-BB5D-97CC1C158105}" dt="2024-10-30T09:53:29.309" v="135" actId="14100"/>
          <ac:spMkLst>
            <pc:docMk/>
            <pc:sldMk cId="1865076919" sldId="467"/>
            <ac:spMk id="3" creationId="{FCFD1614-F059-0BA0-453D-5E1F08F3E7EE}"/>
          </ac:spMkLst>
        </pc:spChg>
        <pc:spChg chg="add mod">
          <ac:chgData name="Katja" userId="3db88e40-4651-410f-8079-3ea1846217d1" providerId="ADAL" clId="{72BEAFFD-B7F5-4C4B-BB5D-97CC1C158105}" dt="2024-10-30T10:02:59.464" v="174" actId="14100"/>
          <ac:spMkLst>
            <pc:docMk/>
            <pc:sldMk cId="1865076919" sldId="467"/>
            <ac:spMk id="4" creationId="{8839E508-3C92-8F91-D9DE-4321EDD03F4A}"/>
          </ac:spMkLst>
        </pc:spChg>
      </pc:sldChg>
      <pc:sldChg chg="modSp mod">
        <pc:chgData name="Katja" userId="3db88e40-4651-410f-8079-3ea1846217d1" providerId="ADAL" clId="{72BEAFFD-B7F5-4C4B-BB5D-97CC1C158105}" dt="2024-10-30T09:52:22.091" v="121" actId="113"/>
        <pc:sldMkLst>
          <pc:docMk/>
          <pc:sldMk cId="1466316260" sldId="468"/>
        </pc:sldMkLst>
        <pc:spChg chg="mod">
          <ac:chgData name="Katja" userId="3db88e40-4651-410f-8079-3ea1846217d1" providerId="ADAL" clId="{72BEAFFD-B7F5-4C4B-BB5D-97CC1C158105}" dt="2024-10-30T09:52:22.091" v="121" actId="113"/>
          <ac:spMkLst>
            <pc:docMk/>
            <pc:sldMk cId="1466316260" sldId="468"/>
            <ac:spMk id="3" creationId="{FCFD1614-F059-0BA0-453D-5E1F08F3E7EE}"/>
          </ac:spMkLst>
        </pc:spChg>
      </pc:sldChg>
      <pc:sldChg chg="modSp mod">
        <pc:chgData name="Katja" userId="3db88e40-4651-410f-8079-3ea1846217d1" providerId="ADAL" clId="{72BEAFFD-B7F5-4C4B-BB5D-97CC1C158105}" dt="2024-10-30T10:03:20.062" v="178" actId="14100"/>
        <pc:sldMkLst>
          <pc:docMk/>
          <pc:sldMk cId="1738826566" sldId="469"/>
        </pc:sldMkLst>
        <pc:spChg chg="mod">
          <ac:chgData name="Katja" userId="3db88e40-4651-410f-8079-3ea1846217d1" providerId="ADAL" clId="{72BEAFFD-B7F5-4C4B-BB5D-97CC1C158105}" dt="2024-10-30T10:03:20.062" v="178" actId="14100"/>
          <ac:spMkLst>
            <pc:docMk/>
            <pc:sldMk cId="1738826566" sldId="469"/>
            <ac:spMk id="3" creationId="{FCFD1614-F059-0BA0-453D-5E1F08F3E7EE}"/>
          </ac:spMkLst>
        </pc:spChg>
      </pc:sldChg>
      <pc:sldChg chg="modSp mod">
        <pc:chgData name="Katja" userId="3db88e40-4651-410f-8079-3ea1846217d1" providerId="ADAL" clId="{72BEAFFD-B7F5-4C4B-BB5D-97CC1C158105}" dt="2024-10-30T09:53:15.693" v="132" actId="14100"/>
        <pc:sldMkLst>
          <pc:docMk/>
          <pc:sldMk cId="1940428189" sldId="470"/>
        </pc:sldMkLst>
        <pc:spChg chg="mod">
          <ac:chgData name="Katja" userId="3db88e40-4651-410f-8079-3ea1846217d1" providerId="ADAL" clId="{72BEAFFD-B7F5-4C4B-BB5D-97CC1C158105}" dt="2024-10-30T09:53:15.693" v="132" actId="14100"/>
          <ac:spMkLst>
            <pc:docMk/>
            <pc:sldMk cId="1940428189" sldId="470"/>
            <ac:spMk id="3" creationId="{FCFD1614-F059-0BA0-453D-5E1F08F3E7EE}"/>
          </ac:spMkLst>
        </pc:spChg>
      </pc:sldChg>
      <pc:sldChg chg="modSp add mod">
        <pc:chgData name="Katja" userId="3db88e40-4651-410f-8079-3ea1846217d1" providerId="ADAL" clId="{72BEAFFD-B7F5-4C4B-BB5D-97CC1C158105}" dt="2024-10-30T10:50:21.931" v="637" actId="20577"/>
        <pc:sldMkLst>
          <pc:docMk/>
          <pc:sldMk cId="4076004346" sldId="472"/>
        </pc:sldMkLst>
        <pc:spChg chg="mod">
          <ac:chgData name="Katja" userId="3db88e40-4651-410f-8079-3ea1846217d1" providerId="ADAL" clId="{72BEAFFD-B7F5-4C4B-BB5D-97CC1C158105}" dt="2024-10-30T10:50:21.931" v="637" actId="20577"/>
          <ac:spMkLst>
            <pc:docMk/>
            <pc:sldMk cId="4076004346" sldId="472"/>
            <ac:spMk id="4" creationId="{6480EAD1-55C7-CEA2-3B8A-7ED1FFC980A1}"/>
          </ac:spMkLst>
        </pc:spChg>
      </pc:sldChg>
      <pc:sldChg chg="addSp delSp modSp add del mod">
        <pc:chgData name="Katja" userId="3db88e40-4651-410f-8079-3ea1846217d1" providerId="ADAL" clId="{72BEAFFD-B7F5-4C4B-BB5D-97CC1C158105}" dt="2024-10-30T10:10:57.959" v="416" actId="2696"/>
        <pc:sldMkLst>
          <pc:docMk/>
          <pc:sldMk cId="1813283892" sldId="910"/>
        </pc:sldMkLst>
      </pc:sldChg>
      <pc:sldChg chg="addSp delSp modSp add del mod">
        <pc:chgData name="Katja" userId="3db88e40-4651-410f-8079-3ea1846217d1" providerId="ADAL" clId="{72BEAFFD-B7F5-4C4B-BB5D-97CC1C158105}" dt="2024-10-30T10:50:10.406" v="636" actId="2696"/>
        <pc:sldMkLst>
          <pc:docMk/>
          <pc:sldMk cId="2308777698" sldId="911"/>
        </pc:sldMkLst>
      </pc:sldChg>
      <pc:sldChg chg="modSp add mod">
        <pc:chgData name="Katja" userId="3db88e40-4651-410f-8079-3ea1846217d1" providerId="ADAL" clId="{72BEAFFD-B7F5-4C4B-BB5D-97CC1C158105}" dt="2024-10-30T10:50:03.965" v="635" actId="27636"/>
        <pc:sldMkLst>
          <pc:docMk/>
          <pc:sldMk cId="3668970030" sldId="912"/>
        </pc:sldMkLst>
        <pc:spChg chg="mod">
          <ac:chgData name="Katja" userId="3db88e40-4651-410f-8079-3ea1846217d1" providerId="ADAL" clId="{72BEAFFD-B7F5-4C4B-BB5D-97CC1C158105}" dt="2024-10-30T10:50:03.965" v="635" actId="27636"/>
          <ac:spMkLst>
            <pc:docMk/>
            <pc:sldMk cId="3668970030" sldId="912"/>
            <ac:spMk id="3" creationId="{C659D604-B252-129A-57F2-D7985AC51246}"/>
          </ac:spMkLst>
        </pc:spChg>
        <pc:spChg chg="mod">
          <ac:chgData name="Katja" userId="3db88e40-4651-410f-8079-3ea1846217d1" providerId="ADAL" clId="{72BEAFFD-B7F5-4C4B-BB5D-97CC1C158105}" dt="2024-10-30T10:14:04.418" v="474" actId="20577"/>
          <ac:spMkLst>
            <pc:docMk/>
            <pc:sldMk cId="3668970030" sldId="912"/>
            <ac:spMk id="5" creationId="{765BBAEA-2F55-232E-2B1A-5BD56FF68947}"/>
          </ac:spMkLst>
        </pc:spChg>
        <pc:spChg chg="mod">
          <ac:chgData name="Katja" userId="3db88e40-4651-410f-8079-3ea1846217d1" providerId="ADAL" clId="{72BEAFFD-B7F5-4C4B-BB5D-97CC1C158105}" dt="2024-10-30T10:14:54.585" v="629" actId="1076"/>
          <ac:spMkLst>
            <pc:docMk/>
            <pc:sldMk cId="3668970030" sldId="912"/>
            <ac:spMk id="8" creationId="{C1224957-3514-7192-8C4C-D8A8EA0C5897}"/>
          </ac:spMkLst>
        </pc:spChg>
        <pc:spChg chg="mod">
          <ac:chgData name="Katja" userId="3db88e40-4651-410f-8079-3ea1846217d1" providerId="ADAL" clId="{72BEAFFD-B7F5-4C4B-BB5D-97CC1C158105}" dt="2024-10-30T10:14:54.585" v="629" actId="1076"/>
          <ac:spMkLst>
            <pc:docMk/>
            <pc:sldMk cId="3668970030" sldId="912"/>
            <ac:spMk id="10" creationId="{00CB15CF-9E54-3615-AC27-8F95D8B18348}"/>
          </ac:spMkLst>
        </pc:spChg>
      </pc:sldChg>
      <pc:sldMasterChg chg="modSp mod modSldLayout">
        <pc:chgData name="Katja" userId="3db88e40-4651-410f-8079-3ea1846217d1" providerId="ADAL" clId="{72BEAFFD-B7F5-4C4B-BB5D-97CC1C158105}" dt="2024-10-30T15:55:54.711" v="645"/>
        <pc:sldMasterMkLst>
          <pc:docMk/>
          <pc:sldMasterMk cId="3744583544" sldId="2147483660"/>
        </pc:sldMasterMkLst>
        <pc:spChg chg="mod">
          <ac:chgData name="Katja" userId="3db88e40-4651-410f-8079-3ea1846217d1" providerId="ADAL" clId="{72BEAFFD-B7F5-4C4B-BB5D-97CC1C158105}" dt="2024-10-30T15:55:49.068" v="641" actId="20577"/>
          <ac:spMkLst>
            <pc:docMk/>
            <pc:sldMasterMk cId="3744583544" sldId="2147483660"/>
            <ac:spMk id="16" creationId="{FE2DA707-42F5-4D15-AE7F-ED48FFC3E24D}"/>
          </ac:spMkLst>
        </pc:spChg>
        <pc:grpChg chg="mod">
          <ac:chgData name="Katja" userId="3db88e40-4651-410f-8079-3ea1846217d1" providerId="ADAL" clId="{72BEAFFD-B7F5-4C4B-BB5D-97CC1C158105}" dt="2024-10-30T09:45:42.122" v="13" actId="1076"/>
          <ac:grpSpMkLst>
            <pc:docMk/>
            <pc:sldMasterMk cId="3744583544" sldId="2147483660"/>
            <ac:grpSpMk id="7" creationId="{00000000-0000-0000-0000-000000000000}"/>
          </ac:grpSpMkLst>
        </pc:grpChg>
        <pc:sldLayoutChg chg="addSp delSp modSp mod">
          <pc:chgData name="Katja" userId="3db88e40-4651-410f-8079-3ea1846217d1" providerId="ADAL" clId="{72BEAFFD-B7F5-4C4B-BB5D-97CC1C158105}" dt="2024-10-30T15:55:54.711" v="645"/>
          <pc:sldLayoutMkLst>
            <pc:docMk/>
            <pc:sldMasterMk cId="3744583544" sldId="2147483660"/>
            <pc:sldLayoutMk cId="1188539924" sldId="2147483677"/>
          </pc:sldLayoutMkLst>
          <pc:picChg chg="add mod">
            <ac:chgData name="Katja" userId="3db88e40-4651-410f-8079-3ea1846217d1" providerId="ADAL" clId="{72BEAFFD-B7F5-4C4B-BB5D-97CC1C158105}" dt="2024-10-30T09:44:59.938" v="8"/>
            <ac:picMkLst>
              <pc:docMk/>
              <pc:sldMasterMk cId="3744583544" sldId="2147483660"/>
              <pc:sldLayoutMk cId="1188539924" sldId="2147483677"/>
              <ac:picMk id="2" creationId="{DBBEC559-828C-06FB-31B7-8414ECE983E9}"/>
            </ac:picMkLst>
          </pc:picChg>
        </pc:sldLayoutChg>
      </pc:sldMasterChg>
    </pc:docChg>
  </pc:docChgLst>
  <pc:docChgLst>
    <pc:chgData name="Katja" userId="3db88e40-4651-410f-8079-3ea1846217d1" providerId="ADAL" clId="{B4D31C88-C8D9-B149-974C-A626A6A887B0}"/>
    <pc:docChg chg="modSld">
      <pc:chgData name="Katja" userId="3db88e40-4651-410f-8079-3ea1846217d1" providerId="ADAL" clId="{B4D31C88-C8D9-B149-974C-A626A6A887B0}" dt="2024-11-20T17:56:06.074" v="0" actId="113"/>
      <pc:docMkLst>
        <pc:docMk/>
      </pc:docMkLst>
      <pc:sldChg chg="modSp mod">
        <pc:chgData name="Katja" userId="3db88e40-4651-410f-8079-3ea1846217d1" providerId="ADAL" clId="{B4D31C88-C8D9-B149-974C-A626A6A887B0}" dt="2024-11-20T17:56:06.074" v="0" actId="113"/>
        <pc:sldMkLst>
          <pc:docMk/>
          <pc:sldMk cId="3910941103" sldId="464"/>
        </pc:sldMkLst>
        <pc:spChg chg="mod">
          <ac:chgData name="Katja" userId="3db88e40-4651-410f-8079-3ea1846217d1" providerId="ADAL" clId="{B4D31C88-C8D9-B149-974C-A626A6A887B0}" dt="2024-11-20T17:56:06.074" v="0" actId="113"/>
          <ac:spMkLst>
            <pc:docMk/>
            <pc:sldMk cId="3910941103" sldId="464"/>
            <ac:spMk id="3" creationId="{FCFD1614-F059-0BA0-453D-5E1F08F3E7E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rial" panose="020B0604020202020204" pitchFamily="34" charset="0"/>
              </a:defRPr>
            </a:lvl1pPr>
          </a:lstStyle>
          <a:p>
            <a:endParaRPr lang="en-GB" dirty="0"/>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rial" panose="020B0604020202020204" pitchFamily="34" charset="0"/>
              </a:defRPr>
            </a:lvl1pPr>
          </a:lstStyle>
          <a:p>
            <a:fld id="{D53EBABF-B975-4411-8C41-DF841694CF94}" type="datetimeFigureOut">
              <a:rPr lang="en-GB" smtClean="0"/>
              <a:pPr/>
              <a:t>20/11/2024</a:t>
            </a:fld>
            <a:endParaRPr lang="en-GB" dirty="0"/>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GB" dirty="0"/>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rial" panose="020B0604020202020204" pitchFamily="34" charset="0"/>
              </a:defRPr>
            </a:lvl1pPr>
          </a:lstStyle>
          <a:p>
            <a:endParaRPr lang="en-GB" dirty="0"/>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rial" panose="020B0604020202020204" pitchFamily="34" charset="0"/>
              </a:defRPr>
            </a:lvl1pPr>
          </a:lstStyle>
          <a:p>
            <a:fld id="{70537B3B-9FDA-4292-9256-5361671F3E17}" type="slidenum">
              <a:rPr lang="en-GB" smtClean="0"/>
              <a:pPr/>
              <a:t>‹Nr.›</a:t>
            </a:fld>
            <a:endParaRPr lang="en-GB" dirty="0"/>
          </a:p>
        </p:txBody>
      </p:sp>
    </p:spTree>
    <p:extLst>
      <p:ext uri="{BB962C8B-B14F-4D97-AF65-F5344CB8AC3E}">
        <p14:creationId xmlns:p14="http://schemas.microsoft.com/office/powerpoint/2010/main" val="20718113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anose="020B0604020202020204" pitchFamily="34" charset="0"/>
        <a:ea typeface="+mn-ea"/>
        <a:cs typeface="+mn-cs"/>
      </a:defRPr>
    </a:lvl1pPr>
    <a:lvl2pPr marL="457200" algn="l" defTabSz="914400" rtl="0" eaLnBrk="1" latinLnBrk="0" hangingPunct="1">
      <a:defRPr sz="1200" kern="1200">
        <a:solidFill>
          <a:schemeClr val="tx1"/>
        </a:solidFill>
        <a:latin typeface="Arial" panose="020B0604020202020204" pitchFamily="34" charset="0"/>
        <a:ea typeface="+mn-ea"/>
        <a:cs typeface="+mn-cs"/>
      </a:defRPr>
    </a:lvl2pPr>
    <a:lvl3pPr marL="914400" algn="l" defTabSz="914400" rtl="0" eaLnBrk="1" latinLnBrk="0" hangingPunct="1">
      <a:defRPr sz="1200" kern="1200">
        <a:solidFill>
          <a:schemeClr val="tx1"/>
        </a:solidFill>
        <a:latin typeface="Arial" panose="020B0604020202020204" pitchFamily="34" charset="0"/>
        <a:ea typeface="+mn-ea"/>
        <a:cs typeface="+mn-cs"/>
      </a:defRPr>
    </a:lvl3pPr>
    <a:lvl4pPr marL="1371600" algn="l" defTabSz="914400" rtl="0" eaLnBrk="1" latinLnBrk="0" hangingPunct="1">
      <a:defRPr sz="1200" kern="1200">
        <a:solidFill>
          <a:schemeClr val="tx1"/>
        </a:solidFill>
        <a:latin typeface="Arial" panose="020B0604020202020204" pitchFamily="34" charset="0"/>
        <a:ea typeface="+mn-ea"/>
        <a:cs typeface="+mn-cs"/>
      </a:defRPr>
    </a:lvl4pPr>
    <a:lvl5pPr marL="1828800" algn="l" defTabSz="914400" rtl="0" eaLnBrk="1" latinLnBrk="0" hangingPunct="1">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0537B3B-9FDA-4292-9256-5361671F3E17}" type="slidenum">
              <a:rPr lang="en-GB" smtClean="0"/>
              <a:t>1</a:t>
            </a:fld>
            <a:endParaRPr lang="en-GB"/>
          </a:p>
        </p:txBody>
      </p:sp>
    </p:spTree>
    <p:extLst>
      <p:ext uri="{BB962C8B-B14F-4D97-AF65-F5344CB8AC3E}">
        <p14:creationId xmlns:p14="http://schemas.microsoft.com/office/powerpoint/2010/main" val="5468046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just">
              <a:lnSpc>
                <a:spcPct val="115000"/>
              </a:lnSpc>
              <a:spcBef>
                <a:spcPts val="600"/>
              </a:spcBef>
              <a:spcAft>
                <a:spcPts val="600"/>
              </a:spcAft>
            </a:pPr>
            <a:r>
              <a:rPr lang="de-DE" sz="1800" b="0"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Die Zuständigkeit für Polizeiuniformen liegt grundsätzlich</a:t>
            </a:r>
            <a:r>
              <a:rPr lang="de-DE" sz="1800" b="1"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 ausschließlich bei den Mitgliedstaaten der EU</a:t>
            </a:r>
            <a:r>
              <a:rPr lang="de-DE" sz="1800" b="0"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 Die EU hat keine direkte Zuständigkeit für die Gestaltung oder Regelung von Polizeiuniformen. Die Mitgliedstaaten haben die Autonomie, ihre eigenen Polizeieinheiten zu organisieren, einschließlich der Auswahl und des Designs ihrer Uniformen.</a:t>
            </a:r>
            <a:endParaRPr lang="de-DE" sz="1800" b="1" dirty="0">
              <a:solidFill>
                <a:srgbClr val="7B91AA"/>
              </a:solidFill>
              <a:effectLst/>
              <a:latin typeface="Montserrat" panose="00000500000000000000" pitchFamily="2" charset="0"/>
              <a:ea typeface="Calibri" panose="020F0502020204030204" pitchFamily="34" charset="0"/>
              <a:cs typeface="Arial" panose="020B0604020202020204" pitchFamily="34" charset="0"/>
            </a:endParaRPr>
          </a:p>
          <a:p>
            <a:pPr algn="just">
              <a:lnSpc>
                <a:spcPct val="115000"/>
              </a:lnSpc>
              <a:spcBef>
                <a:spcPts val="600"/>
              </a:spcBef>
              <a:spcAft>
                <a:spcPts val="600"/>
              </a:spcAft>
            </a:pPr>
            <a:r>
              <a:rPr lang="de-DE" sz="1800" b="0"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Jedes Land hat seine eigenen Gesetze und Vorschriften für Polizeiuniformen, die auf nationaler oder regionaler Ebene festgelegt werden. Dies ermöglicht es den Mitgliedstaaten, die Uniformen an ihre jeweiligen rechtlichen, kulturellen und operativen Anforderungen anzupassen.</a:t>
            </a:r>
            <a:endParaRPr lang="de-DE" sz="1800" b="1" dirty="0">
              <a:solidFill>
                <a:srgbClr val="7B91AA"/>
              </a:solidFill>
              <a:effectLst/>
              <a:latin typeface="Montserrat" panose="00000500000000000000" pitchFamily="2" charset="0"/>
              <a:ea typeface="Calibri" panose="020F0502020204030204" pitchFamily="34" charset="0"/>
              <a:cs typeface="Arial" panose="020B0604020202020204" pitchFamily="34" charset="0"/>
            </a:endParaRPr>
          </a:p>
          <a:p>
            <a:pPr algn="just">
              <a:lnSpc>
                <a:spcPct val="115000"/>
              </a:lnSpc>
              <a:spcBef>
                <a:spcPts val="600"/>
              </a:spcBef>
              <a:spcAft>
                <a:spcPts val="600"/>
              </a:spcAft>
            </a:pPr>
            <a:r>
              <a:rPr lang="de-DE" sz="1800" b="0"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Obwohl die EU keine direkte Zuständigkeit für Polizeiuniformen hat, gibt es in einigen Fällen EU-Richtlinien oder Empfehlungen für die Zusammenarbeit und den Austausch bewährter Praktiken zwischen den Polizeibehörden der Mitgliedstaaten. Diese können jedoch nicht die individuelle Gestaltung der Uniformen regeln, sondern betreffen eher Aspekte der polizeilichen Zusammenarbeit und der grenzüberschreitenden Zusammenarbeit.</a:t>
            </a:r>
            <a:endParaRPr lang="de-DE" sz="1800" b="1" dirty="0">
              <a:solidFill>
                <a:srgbClr val="7B91AA"/>
              </a:solidFill>
              <a:effectLst/>
              <a:latin typeface="Montserrat" panose="00000500000000000000" pitchFamily="2" charset="0"/>
              <a:ea typeface="Calibri" panose="020F0502020204030204" pitchFamily="34" charset="0"/>
              <a:cs typeface="Arial" panose="020B0604020202020204" pitchFamily="34" charset="0"/>
            </a:endParaRPr>
          </a:p>
        </p:txBody>
      </p:sp>
      <p:sp>
        <p:nvSpPr>
          <p:cNvPr id="4" name="Foliennummernplatzhalter 3"/>
          <p:cNvSpPr>
            <a:spLocks noGrp="1"/>
          </p:cNvSpPr>
          <p:nvPr>
            <p:ph type="sldNum" sz="quarter" idx="5"/>
          </p:nvPr>
        </p:nvSpPr>
        <p:spPr/>
        <p:txBody>
          <a:bodyPr/>
          <a:lstStyle/>
          <a:p>
            <a:fld id="{70537B3B-9FDA-4292-9256-5361671F3E17}" type="slidenum">
              <a:rPr lang="en-GB" smtClean="0"/>
              <a:pPr/>
              <a:t>10</a:t>
            </a:fld>
            <a:endParaRPr lang="en-GB" dirty="0"/>
          </a:p>
        </p:txBody>
      </p:sp>
    </p:spTree>
    <p:extLst>
      <p:ext uri="{BB962C8B-B14F-4D97-AF65-F5344CB8AC3E}">
        <p14:creationId xmlns:p14="http://schemas.microsoft.com/office/powerpoint/2010/main" val="14002331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just">
              <a:lnSpc>
                <a:spcPct val="115000"/>
              </a:lnSpc>
              <a:spcBef>
                <a:spcPts val="600"/>
              </a:spcBef>
              <a:spcAft>
                <a:spcPts val="600"/>
              </a:spcAft>
            </a:pPr>
            <a:r>
              <a:rPr lang="de-DE" sz="1800" b="0"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Die Zuständigkeit für die Regelung des Rauchens in der Gastronomie liegt primär </a:t>
            </a:r>
            <a:r>
              <a:rPr lang="de-DE" sz="1800" b="1"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bei den einzelnen EU-Mitgliedstaaten</a:t>
            </a:r>
            <a:r>
              <a:rPr lang="de-DE" sz="1800" b="0"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 Die EU kann jedoch indirekt Einfluss auf die Rauchergesetze nehmen, indem sie Rahmenrichtlinien oder Empfehlungen erlässt, die von den Mitgliedstaaten in nationales Recht umgesetzt werden können. Dies kann dazu führen, dass sich die Gesetzgebung in den verschiedenen EU-Ländern in bestimmten Aspekten ähnelt oder harmonisiert wird.</a:t>
            </a:r>
            <a:endParaRPr lang="de-DE" sz="1800" b="1" dirty="0">
              <a:solidFill>
                <a:srgbClr val="7B91AA"/>
              </a:solidFill>
              <a:effectLst/>
              <a:latin typeface="Montserrat" panose="00000500000000000000" pitchFamily="2" charset="0"/>
              <a:ea typeface="Calibri" panose="020F0502020204030204" pitchFamily="34" charset="0"/>
              <a:cs typeface="Arial" panose="020B0604020202020204" pitchFamily="34" charset="0"/>
            </a:endParaRPr>
          </a:p>
          <a:p>
            <a:pPr algn="just">
              <a:lnSpc>
                <a:spcPct val="115000"/>
              </a:lnSpc>
              <a:spcBef>
                <a:spcPts val="600"/>
              </a:spcBef>
              <a:spcAft>
                <a:spcPts val="600"/>
              </a:spcAft>
            </a:pPr>
            <a:r>
              <a:rPr lang="de-DE" sz="1800" b="0"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In den meisten Fällen obliegt die Entscheidung über das Rauchen in Gaststätten jedoch den einzelnen Mitgliedstaaten, da Gesundheit eine nationale Zuständigkeit ist. Die EU kann lediglich übergeordnete Maßnahmen ergreifen, um die Gesundheit der </a:t>
            </a:r>
            <a:r>
              <a:rPr lang="de-DE" sz="1800" b="0" dirty="0" err="1">
                <a:solidFill>
                  <a:srgbClr val="1B3272"/>
                </a:solidFill>
                <a:effectLst/>
                <a:latin typeface="Montserrat" panose="00000500000000000000" pitchFamily="2" charset="0"/>
                <a:ea typeface="Calibri" panose="020F0502020204030204" pitchFamily="34" charset="0"/>
                <a:cs typeface="Arial" panose="020B0604020202020204" pitchFamily="34" charset="0"/>
              </a:rPr>
              <a:t>Bürger_innen</a:t>
            </a:r>
            <a:r>
              <a:rPr lang="de-DE" sz="1800" b="0"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 in der gesamten Union zu schützen, aber die genauen Regeln und Verbote für das Rauchen in Gaststätten werden auf nationaler Ebene festgelegt.</a:t>
            </a:r>
            <a:endParaRPr lang="de-DE" sz="1800" b="1" dirty="0">
              <a:solidFill>
                <a:srgbClr val="7B91AA"/>
              </a:solidFill>
              <a:effectLst/>
              <a:latin typeface="Montserrat" panose="00000500000000000000" pitchFamily="2" charset="0"/>
              <a:ea typeface="Calibri" panose="020F0502020204030204" pitchFamily="34" charset="0"/>
              <a:cs typeface="Arial" panose="020B0604020202020204" pitchFamily="34" charset="0"/>
            </a:endParaRPr>
          </a:p>
        </p:txBody>
      </p:sp>
      <p:sp>
        <p:nvSpPr>
          <p:cNvPr id="4" name="Foliennummernplatzhalter 3"/>
          <p:cNvSpPr>
            <a:spLocks noGrp="1"/>
          </p:cNvSpPr>
          <p:nvPr>
            <p:ph type="sldNum" sz="quarter" idx="5"/>
          </p:nvPr>
        </p:nvSpPr>
        <p:spPr/>
        <p:txBody>
          <a:bodyPr/>
          <a:lstStyle/>
          <a:p>
            <a:fld id="{70537B3B-9FDA-4292-9256-5361671F3E17}" type="slidenum">
              <a:rPr lang="en-GB" smtClean="0"/>
              <a:pPr/>
              <a:t>11</a:t>
            </a:fld>
            <a:endParaRPr lang="en-GB" dirty="0"/>
          </a:p>
        </p:txBody>
      </p:sp>
    </p:spTree>
    <p:extLst>
      <p:ext uri="{BB962C8B-B14F-4D97-AF65-F5344CB8AC3E}">
        <p14:creationId xmlns:p14="http://schemas.microsoft.com/office/powerpoint/2010/main" val="5282247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just">
              <a:lnSpc>
                <a:spcPct val="115000"/>
              </a:lnSpc>
              <a:spcBef>
                <a:spcPts val="600"/>
              </a:spcBef>
              <a:spcAft>
                <a:spcPts val="600"/>
              </a:spcAft>
            </a:pPr>
            <a:r>
              <a:rPr lang="de-DE" sz="1800" b="0"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Die Sicherheitskontrollen an Flughäfen, einschließlich der Durchsuchung des Handgepäcks, fallen grundsätzlich in die </a:t>
            </a:r>
            <a:r>
              <a:rPr lang="de-DE" sz="1800" b="1"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Zuständigkeit der einzelnen EU-Mitgliedstaaten</a:t>
            </a:r>
            <a:r>
              <a:rPr lang="de-DE" sz="1800" b="0"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 Jeder Mitgliedstaat ist dafür verantwortlich, die Sicherheitsmaßnahmen an seinen Flughäfen festzulegen und durchzuführen. </a:t>
            </a:r>
            <a:endParaRPr lang="de-DE" sz="1800" b="1" dirty="0">
              <a:solidFill>
                <a:srgbClr val="7B91AA"/>
              </a:solidFill>
              <a:effectLst/>
              <a:latin typeface="Montserrat" panose="00000500000000000000" pitchFamily="2" charset="0"/>
              <a:ea typeface="Calibri" panose="020F0502020204030204" pitchFamily="34" charset="0"/>
              <a:cs typeface="Arial" panose="020B0604020202020204" pitchFamily="34" charset="0"/>
            </a:endParaRPr>
          </a:p>
          <a:p>
            <a:pPr algn="just">
              <a:lnSpc>
                <a:spcPct val="115000"/>
              </a:lnSpc>
              <a:spcBef>
                <a:spcPts val="600"/>
              </a:spcBef>
              <a:spcAft>
                <a:spcPts val="600"/>
              </a:spcAft>
            </a:pPr>
            <a:r>
              <a:rPr lang="de-DE" sz="1800" b="0"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 </a:t>
            </a:r>
            <a:endParaRPr lang="de-DE" sz="1800" b="1" dirty="0">
              <a:solidFill>
                <a:srgbClr val="7B91AA"/>
              </a:solidFill>
              <a:effectLst/>
              <a:latin typeface="Montserrat" panose="00000500000000000000" pitchFamily="2" charset="0"/>
              <a:ea typeface="Calibri" panose="020F0502020204030204" pitchFamily="34" charset="0"/>
              <a:cs typeface="Arial" panose="020B0604020202020204" pitchFamily="34" charset="0"/>
            </a:endParaRPr>
          </a:p>
          <a:p>
            <a:pPr algn="just">
              <a:lnSpc>
                <a:spcPct val="115000"/>
              </a:lnSpc>
              <a:spcBef>
                <a:spcPts val="600"/>
              </a:spcBef>
              <a:spcAft>
                <a:spcPts val="600"/>
              </a:spcAft>
            </a:pPr>
            <a:r>
              <a:rPr lang="de-DE" sz="1800" b="0"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Allerdings gibt es auch EU-weite Vorgaben und Standards für die Flughafensicherheit. Die EU erlässt Rahmenrichtlinien und Verordnungen, die von den Mitgliedstaaten in nationales Recht umgesetzt werden müssen. Diese EU-Vorgaben stellen sicher, dass grundlegende Sicherheitsstandards an allen Flughäfen in der EU eingehalten werden.</a:t>
            </a:r>
            <a:endParaRPr lang="de-DE" sz="1800" b="1" dirty="0">
              <a:solidFill>
                <a:srgbClr val="7B91AA"/>
              </a:solidFill>
              <a:effectLst/>
              <a:latin typeface="Montserrat" panose="00000500000000000000" pitchFamily="2" charset="0"/>
              <a:ea typeface="Calibri" panose="020F0502020204030204" pitchFamily="34" charset="0"/>
              <a:cs typeface="Arial" panose="020B0604020202020204" pitchFamily="34" charset="0"/>
            </a:endParaRPr>
          </a:p>
          <a:p>
            <a:pPr algn="just">
              <a:lnSpc>
                <a:spcPct val="115000"/>
              </a:lnSpc>
              <a:spcBef>
                <a:spcPts val="600"/>
              </a:spcBef>
              <a:spcAft>
                <a:spcPts val="600"/>
              </a:spcAft>
            </a:pPr>
            <a:r>
              <a:rPr lang="de-DE" sz="1800" b="0"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Die einzelnen Mitgliedstaaten haben jedoch Spielraum, um zusätzliche Sicherheitsmaßnahmen festzulegen, die über die EU-Standards hinausgehen, um die spezifischen Bedürfnisse und Sicherheitsanforderungen ihres Landes zu erfüllen. Daher werden die Sicherheitskontrollen an den Flughäfen sowohl von der EU als auch von den Mitgliedstaaten beeinflusst und geregelt.</a:t>
            </a:r>
            <a:endParaRPr lang="de-DE" sz="1800" b="1" dirty="0">
              <a:solidFill>
                <a:srgbClr val="7B91AA"/>
              </a:solidFill>
              <a:effectLst/>
              <a:latin typeface="Montserrat" panose="00000500000000000000" pitchFamily="2" charset="0"/>
              <a:ea typeface="Calibri" panose="020F0502020204030204" pitchFamily="34" charset="0"/>
              <a:cs typeface="Arial" panose="020B0604020202020204" pitchFamily="34" charset="0"/>
            </a:endParaRPr>
          </a:p>
        </p:txBody>
      </p:sp>
      <p:sp>
        <p:nvSpPr>
          <p:cNvPr id="4" name="Foliennummernplatzhalter 3"/>
          <p:cNvSpPr>
            <a:spLocks noGrp="1"/>
          </p:cNvSpPr>
          <p:nvPr>
            <p:ph type="sldNum" sz="quarter" idx="5"/>
          </p:nvPr>
        </p:nvSpPr>
        <p:spPr/>
        <p:txBody>
          <a:bodyPr/>
          <a:lstStyle/>
          <a:p>
            <a:fld id="{70537B3B-9FDA-4292-9256-5361671F3E17}" type="slidenum">
              <a:rPr lang="en-GB" smtClean="0"/>
              <a:pPr/>
              <a:t>12</a:t>
            </a:fld>
            <a:endParaRPr lang="en-GB" dirty="0"/>
          </a:p>
        </p:txBody>
      </p:sp>
    </p:spTree>
    <p:extLst>
      <p:ext uri="{BB962C8B-B14F-4D97-AF65-F5344CB8AC3E}">
        <p14:creationId xmlns:p14="http://schemas.microsoft.com/office/powerpoint/2010/main" val="30938049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just">
              <a:lnSpc>
                <a:spcPct val="115000"/>
              </a:lnSpc>
              <a:spcBef>
                <a:spcPts val="600"/>
              </a:spcBef>
              <a:spcAft>
                <a:spcPts val="600"/>
              </a:spcAft>
            </a:pPr>
            <a:r>
              <a:rPr lang="de-DE" sz="1800" b="0"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Mehr als zehn Jahre lang hatte </a:t>
            </a:r>
            <a:r>
              <a:rPr lang="de-DE" sz="1800" b="1"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die EU</a:t>
            </a:r>
            <a:r>
              <a:rPr lang="de-DE" sz="1800" b="0"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 darauf gesetzt, dass die Industrie freiwillig mitzieht und sich auf einen gemeinsamen Standard für Ladestecker einigt, damit der lästige Kabelsalat ein Ende hat. Jetzt hat die EU-Kommission den USB-C-Standard verbindlich vorgeschrieben.</a:t>
            </a:r>
            <a:endParaRPr lang="de-DE" sz="1800" b="1" dirty="0">
              <a:solidFill>
                <a:srgbClr val="7B91AA"/>
              </a:solidFill>
              <a:effectLst/>
              <a:latin typeface="Montserrat" panose="00000500000000000000" pitchFamily="2" charset="0"/>
              <a:ea typeface="Calibri" panose="020F0502020204030204" pitchFamily="34" charset="0"/>
              <a:cs typeface="Arial" panose="020B0604020202020204" pitchFamily="34" charset="0"/>
            </a:endParaRPr>
          </a:p>
          <a:p>
            <a:pPr algn="just">
              <a:lnSpc>
                <a:spcPct val="115000"/>
              </a:lnSpc>
              <a:spcBef>
                <a:spcPts val="600"/>
              </a:spcBef>
              <a:spcAft>
                <a:spcPts val="600"/>
              </a:spcAft>
            </a:pPr>
            <a:r>
              <a:rPr lang="de-DE" sz="1800" b="0"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Im Jahr 2020 kauften die </a:t>
            </a:r>
            <a:r>
              <a:rPr lang="de-DE" sz="1800" b="0" dirty="0" err="1">
                <a:solidFill>
                  <a:srgbClr val="1B3272"/>
                </a:solidFill>
                <a:effectLst/>
                <a:latin typeface="Montserrat" panose="00000500000000000000" pitchFamily="2" charset="0"/>
                <a:ea typeface="Calibri" panose="020F0502020204030204" pitchFamily="34" charset="0"/>
                <a:cs typeface="Arial" panose="020B0604020202020204" pitchFamily="34" charset="0"/>
              </a:rPr>
              <a:t>Verbraucher_innen</a:t>
            </a:r>
            <a:r>
              <a:rPr lang="de-DE" sz="1800" b="0"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 in der EU etwa 420 Millionen elektronische Geräte. Sie besitzen im Durchschnitt drei Ladegeräte, aber 38 Prozent hatten Probleme beim Aufladen, da kein kompatibles Ladegerät verfügbar war. Um dieses Problem zu lösen, hat die EU-Kommission einen Vorschlag für ein gemeinsames Ladegerät am 23. September 2021 vorgelegt, dem das Europäische Parlament und die EU-Mitgliedstaaten zugestimmt haben.</a:t>
            </a:r>
            <a:endParaRPr lang="de-DE" sz="1800" b="1" dirty="0">
              <a:solidFill>
                <a:srgbClr val="7B91AA"/>
              </a:solidFill>
              <a:effectLst/>
              <a:latin typeface="Montserrat" panose="00000500000000000000" pitchFamily="2" charset="0"/>
              <a:ea typeface="Calibri" panose="020F0502020204030204" pitchFamily="34" charset="0"/>
              <a:cs typeface="Arial" panose="020B0604020202020204" pitchFamily="34" charset="0"/>
            </a:endParaRPr>
          </a:p>
          <a:p>
            <a:pPr algn="just">
              <a:lnSpc>
                <a:spcPct val="115000"/>
              </a:lnSpc>
              <a:spcBef>
                <a:spcPts val="600"/>
              </a:spcBef>
              <a:spcAft>
                <a:spcPts val="600"/>
              </a:spcAft>
            </a:pPr>
            <a:r>
              <a:rPr lang="de-DE" sz="1800" b="0"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Ab 2024 dürfen Hersteller in Deutschland und der gesamten EU nur noch neue Modelle tragbarer elektronischer Geräte mit einem einheitlichen Ladekabel verkaufen. USB-C wird als neuer Standard für Mobiltelefone, Kameras, Tablets, Videospielkonsolen, Kopfhörer und andere Geräte vorgeschrieben, die mit einem Kabel aufgeladen werden. Diese Maßnahme soll die Probleme beim Aufladen beheben und die Verwendung von kompatiblen Ladegeräten erleichtern. Zudem soll dies die Verwirrung und den Abfall reduzieren, der durch verschiedene Ladekabeltypen entsteht.</a:t>
            </a:r>
            <a:endParaRPr lang="de-DE" sz="1800" b="1" dirty="0">
              <a:solidFill>
                <a:srgbClr val="7B91AA"/>
              </a:solidFill>
              <a:effectLst/>
              <a:latin typeface="Montserrat" panose="00000500000000000000" pitchFamily="2" charset="0"/>
              <a:ea typeface="Calibri" panose="020F0502020204030204" pitchFamily="34" charset="0"/>
              <a:cs typeface="Arial" panose="020B0604020202020204" pitchFamily="34" charset="0"/>
            </a:endParaRPr>
          </a:p>
        </p:txBody>
      </p:sp>
      <p:sp>
        <p:nvSpPr>
          <p:cNvPr id="4" name="Foliennummernplatzhalter 3"/>
          <p:cNvSpPr>
            <a:spLocks noGrp="1"/>
          </p:cNvSpPr>
          <p:nvPr>
            <p:ph type="sldNum" sz="quarter" idx="5"/>
          </p:nvPr>
        </p:nvSpPr>
        <p:spPr/>
        <p:txBody>
          <a:bodyPr/>
          <a:lstStyle/>
          <a:p>
            <a:fld id="{70537B3B-9FDA-4292-9256-5361671F3E17}" type="slidenum">
              <a:rPr lang="en-GB" smtClean="0"/>
              <a:pPr/>
              <a:t>13</a:t>
            </a:fld>
            <a:endParaRPr lang="en-GB" dirty="0"/>
          </a:p>
        </p:txBody>
      </p:sp>
    </p:spTree>
    <p:extLst>
      <p:ext uri="{BB962C8B-B14F-4D97-AF65-F5344CB8AC3E}">
        <p14:creationId xmlns:p14="http://schemas.microsoft.com/office/powerpoint/2010/main" val="29130852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just">
              <a:lnSpc>
                <a:spcPct val="115000"/>
              </a:lnSpc>
              <a:spcBef>
                <a:spcPts val="600"/>
              </a:spcBef>
              <a:spcAft>
                <a:spcPts val="600"/>
              </a:spcAft>
            </a:pPr>
            <a:r>
              <a:rPr lang="de-DE" sz="1800" b="0"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Die Höhe der Mehrwertsteuer liegt in der </a:t>
            </a:r>
            <a:r>
              <a:rPr lang="de-DE" sz="1800" b="1"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Zuständigkeit der einzelnen EU-Mitgliedstaaten</a:t>
            </a:r>
            <a:r>
              <a:rPr lang="de-DE" sz="1800" b="0"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 Jeder Mitgliedstaat ist frei, seine eigenen Mehrwertsteuersätze festzulegen und über deren Anwendung zu entscheiden. Es gibt jedoch Mindestsätze, die von der EU festgelegt wurden, um eine gewisse Harmonisierung sicherzustellen.</a:t>
            </a:r>
            <a:endParaRPr lang="de-DE" sz="1800" b="1" dirty="0">
              <a:solidFill>
                <a:srgbClr val="7B91AA"/>
              </a:solidFill>
              <a:effectLst/>
              <a:latin typeface="Montserrat" panose="00000500000000000000" pitchFamily="2" charset="0"/>
              <a:ea typeface="Calibri" panose="020F0502020204030204" pitchFamily="34" charset="0"/>
              <a:cs typeface="Arial" panose="020B0604020202020204" pitchFamily="34" charset="0"/>
            </a:endParaRPr>
          </a:p>
          <a:p>
            <a:pPr algn="just">
              <a:lnSpc>
                <a:spcPct val="115000"/>
              </a:lnSpc>
              <a:spcBef>
                <a:spcPts val="600"/>
              </a:spcBef>
              <a:spcAft>
                <a:spcPts val="600"/>
              </a:spcAft>
            </a:pPr>
            <a:r>
              <a:rPr lang="de-DE" sz="1800" b="0"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Die EU-Richtlinie 2006/112/EG regelt die allgemeinen Rahmenbedingungen für das Mehrwertsteuersystem in der EU, einschließlich der Mindestsätze. Gemäß dieser Richtlinie müssen die Mitgliedstaaten einen Mindest-Mehrwertsteuersatz von 15 % auf Standardgüter und -dienstleistungen festlegen. Für bestimmte Waren und Dienstleistungen gibt es ermäßigte Steuersätze, die jedoch nicht unter 5 % fallen dürfen.</a:t>
            </a:r>
            <a:endParaRPr lang="de-DE" sz="1800" b="1" dirty="0">
              <a:solidFill>
                <a:srgbClr val="7B91AA"/>
              </a:solidFill>
              <a:effectLst/>
              <a:latin typeface="Montserrat" panose="00000500000000000000" pitchFamily="2" charset="0"/>
              <a:ea typeface="Calibri" panose="020F0502020204030204" pitchFamily="34" charset="0"/>
              <a:cs typeface="Arial" panose="020B0604020202020204" pitchFamily="34" charset="0"/>
            </a:endParaRPr>
          </a:p>
          <a:p>
            <a:pPr algn="just">
              <a:lnSpc>
                <a:spcPct val="115000"/>
              </a:lnSpc>
              <a:spcBef>
                <a:spcPts val="600"/>
              </a:spcBef>
              <a:spcAft>
                <a:spcPts val="600"/>
              </a:spcAft>
            </a:pPr>
            <a:r>
              <a:rPr lang="de-DE" sz="1800" b="0"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Aufgrund dieser EU-Vorgaben haben die Mitgliedstaaten dennoch eine gewisse Flexibilität bei der Festlegung ihrer individuellen Mehrwertsteuersätze, was zu unterschiedlichen Steuersätzen in den verschiedenen Ländern führt.</a:t>
            </a:r>
            <a:endParaRPr lang="de-DE" sz="1800" b="1" dirty="0">
              <a:solidFill>
                <a:srgbClr val="7B91AA"/>
              </a:solidFill>
              <a:effectLst/>
              <a:latin typeface="Montserrat" panose="00000500000000000000" pitchFamily="2" charset="0"/>
              <a:ea typeface="Calibri" panose="020F0502020204030204" pitchFamily="34" charset="0"/>
              <a:cs typeface="Arial" panose="020B0604020202020204" pitchFamily="34" charset="0"/>
            </a:endParaRPr>
          </a:p>
          <a:p>
            <a:pPr algn="just">
              <a:lnSpc>
                <a:spcPct val="115000"/>
              </a:lnSpc>
              <a:spcBef>
                <a:spcPts val="600"/>
              </a:spcBef>
              <a:spcAft>
                <a:spcPts val="600"/>
              </a:spcAft>
            </a:pPr>
            <a:r>
              <a:rPr lang="de-DE" sz="1800" b="0"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So hat Deutschland beispielsweise Während der Corona-Pandemie die Mehrwertsteuersätze vorübergehend gesenkt, um die wirtschaftlichen Auswirkungen der Krise abzufedern und die Kaufkraft der </a:t>
            </a:r>
            <a:r>
              <a:rPr lang="de-DE" sz="1800" b="0" dirty="0" err="1">
                <a:solidFill>
                  <a:srgbClr val="1B3272"/>
                </a:solidFill>
                <a:effectLst/>
                <a:latin typeface="Montserrat" panose="00000500000000000000" pitchFamily="2" charset="0"/>
                <a:ea typeface="Calibri" panose="020F0502020204030204" pitchFamily="34" charset="0"/>
                <a:cs typeface="Arial" panose="020B0604020202020204" pitchFamily="34" charset="0"/>
              </a:rPr>
              <a:t>Verbraucher_innen</a:t>
            </a:r>
            <a:r>
              <a:rPr lang="de-DE" sz="1800" b="0"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 zu stärken. Vom 1. Juli bis zum 31. Dezember 2020 wurden die Mehrwertsteuersätze in Deutschland vorübergehend gesenkt. Der reguläre Mehrwertsteuersatz wurde von 19 % auf 16 % reduziert, und der reduzierte Satz (für bestimmte Waren und Dienstleistungen) wurde von 7 % auf 5 % gesenkt.</a:t>
            </a:r>
            <a:endParaRPr lang="de-DE" sz="1800" b="1" dirty="0">
              <a:solidFill>
                <a:srgbClr val="7B91AA"/>
              </a:solidFill>
              <a:effectLst/>
              <a:latin typeface="Montserrat" panose="00000500000000000000" pitchFamily="2" charset="0"/>
              <a:ea typeface="Calibri" panose="020F0502020204030204" pitchFamily="34" charset="0"/>
              <a:cs typeface="Arial" panose="020B0604020202020204" pitchFamily="34" charset="0"/>
            </a:endParaRPr>
          </a:p>
        </p:txBody>
      </p:sp>
      <p:sp>
        <p:nvSpPr>
          <p:cNvPr id="4" name="Foliennummernplatzhalter 3"/>
          <p:cNvSpPr>
            <a:spLocks noGrp="1"/>
          </p:cNvSpPr>
          <p:nvPr>
            <p:ph type="sldNum" sz="quarter" idx="5"/>
          </p:nvPr>
        </p:nvSpPr>
        <p:spPr/>
        <p:txBody>
          <a:bodyPr/>
          <a:lstStyle/>
          <a:p>
            <a:fld id="{70537B3B-9FDA-4292-9256-5361671F3E17}" type="slidenum">
              <a:rPr lang="en-GB" smtClean="0"/>
              <a:pPr/>
              <a:t>14</a:t>
            </a:fld>
            <a:endParaRPr lang="en-GB" dirty="0"/>
          </a:p>
        </p:txBody>
      </p:sp>
    </p:spTree>
    <p:extLst>
      <p:ext uri="{BB962C8B-B14F-4D97-AF65-F5344CB8AC3E}">
        <p14:creationId xmlns:p14="http://schemas.microsoft.com/office/powerpoint/2010/main" val="16184717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just">
              <a:lnSpc>
                <a:spcPct val="115000"/>
              </a:lnSpc>
              <a:spcBef>
                <a:spcPts val="600"/>
              </a:spcBef>
              <a:spcAft>
                <a:spcPts val="600"/>
              </a:spcAft>
            </a:pPr>
            <a:r>
              <a:rPr lang="de-DE" sz="1800" b="0"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Die Zuständigkeit für die Abschaffung der Roaming-Gebühren liegt </a:t>
            </a:r>
            <a:r>
              <a:rPr lang="de-DE" sz="1800" b="1"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bei der EU</a:t>
            </a:r>
            <a:r>
              <a:rPr lang="de-DE" sz="1800" b="0"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 </a:t>
            </a:r>
            <a:endParaRPr lang="de-DE" sz="1800" b="1" dirty="0">
              <a:solidFill>
                <a:srgbClr val="7B91AA"/>
              </a:solidFill>
              <a:effectLst/>
              <a:latin typeface="Montserrat" panose="00000500000000000000" pitchFamily="2" charset="0"/>
              <a:ea typeface="Calibri" panose="020F0502020204030204" pitchFamily="34" charset="0"/>
              <a:cs typeface="Arial" panose="020B0604020202020204" pitchFamily="34" charset="0"/>
            </a:endParaRPr>
          </a:p>
          <a:p>
            <a:pPr algn="just">
              <a:lnSpc>
                <a:spcPct val="115000"/>
              </a:lnSpc>
              <a:spcBef>
                <a:spcPts val="600"/>
              </a:spcBef>
              <a:spcAft>
                <a:spcPts val="600"/>
              </a:spcAft>
            </a:pPr>
            <a:r>
              <a:rPr lang="de-DE" sz="1800" b="0"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Dank der Wettbewerbspolitik der EU und ihrer Bemühungen, den Wettbewerb auf dem Telekommunikationsmarkt zu fördern, wurden Roaming-Gebühren zwischen den EU-Ländern abgeschafft. Die EU hat sich aktiv dafür eingesetzt, die Roaming-Gebühren zwischen den EU-Ländern abzuschaffen, um den </a:t>
            </a:r>
            <a:r>
              <a:rPr lang="de-DE" sz="1800" b="0" dirty="0" err="1">
                <a:solidFill>
                  <a:srgbClr val="1B3272"/>
                </a:solidFill>
                <a:effectLst/>
                <a:latin typeface="Montserrat" panose="00000500000000000000" pitchFamily="2" charset="0"/>
                <a:ea typeface="Calibri" panose="020F0502020204030204" pitchFamily="34" charset="0"/>
                <a:cs typeface="Arial" panose="020B0604020202020204" pitchFamily="34" charset="0"/>
              </a:rPr>
              <a:t>Verbraucher_innen</a:t>
            </a:r>
            <a:r>
              <a:rPr lang="de-DE" sz="1800" b="0"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 günstigere Tarife und mehr Auswahl zu bieten. Die EU-Kommission hat entsprechende Gesetze und Vorschriften erlassen, um die Roaming-Gebühren innerhalb der EU zu regulieren und schrittweise abzuschaffen.</a:t>
            </a:r>
            <a:endParaRPr lang="de-DE" sz="1800" b="1" dirty="0">
              <a:solidFill>
                <a:srgbClr val="7B91AA"/>
              </a:solidFill>
              <a:effectLst/>
              <a:latin typeface="Montserrat" panose="00000500000000000000" pitchFamily="2" charset="0"/>
              <a:ea typeface="Calibri" panose="020F0502020204030204" pitchFamily="34" charset="0"/>
              <a:cs typeface="Arial" panose="020B0604020202020204" pitchFamily="34" charset="0"/>
            </a:endParaRPr>
          </a:p>
          <a:p>
            <a:pPr algn="just">
              <a:lnSpc>
                <a:spcPct val="115000"/>
              </a:lnSpc>
              <a:spcBef>
                <a:spcPts val="600"/>
              </a:spcBef>
              <a:spcAft>
                <a:spcPts val="600"/>
              </a:spcAft>
            </a:pPr>
            <a:r>
              <a:rPr lang="de-DE" sz="1800" b="0"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Früher mussten Reisende hohe Gebühren zahlen, wenn sie ihr Handy im Ausland nutzen wollten. Aber durch die EU-Regelung können </a:t>
            </a:r>
            <a:r>
              <a:rPr lang="de-DE" sz="1800" b="0" dirty="0" err="1">
                <a:solidFill>
                  <a:srgbClr val="1B3272"/>
                </a:solidFill>
                <a:effectLst/>
                <a:latin typeface="Montserrat" panose="00000500000000000000" pitchFamily="2" charset="0"/>
                <a:ea typeface="Calibri" panose="020F0502020204030204" pitchFamily="34" charset="0"/>
                <a:cs typeface="Arial" panose="020B0604020202020204" pitchFamily="34" charset="0"/>
              </a:rPr>
              <a:t>Bürger_innen</a:t>
            </a:r>
            <a:r>
              <a:rPr lang="de-DE" sz="1800" b="0"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 jetzt problemlos und ohne zusätzliche Kosten ihre Handys im EU-Raum nutzen, als wären sie zu Hause.</a:t>
            </a:r>
            <a:endParaRPr lang="de-DE" sz="1800" b="1" dirty="0">
              <a:solidFill>
                <a:srgbClr val="7B91AA"/>
              </a:solidFill>
              <a:effectLst/>
              <a:latin typeface="Montserrat" panose="00000500000000000000" pitchFamily="2" charset="0"/>
              <a:ea typeface="Calibri" panose="020F0502020204030204" pitchFamily="34" charset="0"/>
              <a:cs typeface="Arial" panose="020B0604020202020204" pitchFamily="34" charset="0"/>
            </a:endParaRPr>
          </a:p>
          <a:p>
            <a:pPr algn="just">
              <a:lnSpc>
                <a:spcPct val="115000"/>
              </a:lnSpc>
              <a:spcBef>
                <a:spcPts val="600"/>
              </a:spcBef>
              <a:spcAft>
                <a:spcPts val="600"/>
              </a:spcAft>
            </a:pPr>
            <a:r>
              <a:rPr lang="de-DE" sz="1800" b="0"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Durch die EU-Regelung konnten die Telekommunikationsanbieter dazu gebracht werden, ihre Roaming-Gebühren zu senken und schließlich abzuschaffen, sodass die Verbraucher ihre Handys im EU-Raum zu denselben Tarifen nutzen können wie zu Hause. Dies trägt dazu bei, den Wettbewerb zu fördern und den Handel innerhalb der EU zu erleichtern.</a:t>
            </a:r>
            <a:endParaRPr lang="de-DE" sz="1800" b="1" dirty="0">
              <a:solidFill>
                <a:srgbClr val="7B91AA"/>
              </a:solidFill>
              <a:effectLst/>
              <a:latin typeface="Montserrat" panose="00000500000000000000" pitchFamily="2" charset="0"/>
              <a:ea typeface="Calibri" panose="020F0502020204030204" pitchFamily="34" charset="0"/>
              <a:cs typeface="Arial" panose="020B0604020202020204" pitchFamily="34" charset="0"/>
            </a:endParaRPr>
          </a:p>
        </p:txBody>
      </p:sp>
      <p:sp>
        <p:nvSpPr>
          <p:cNvPr id="4" name="Foliennummernplatzhalter 3"/>
          <p:cNvSpPr>
            <a:spLocks noGrp="1"/>
          </p:cNvSpPr>
          <p:nvPr>
            <p:ph type="sldNum" sz="quarter" idx="5"/>
          </p:nvPr>
        </p:nvSpPr>
        <p:spPr/>
        <p:txBody>
          <a:bodyPr/>
          <a:lstStyle/>
          <a:p>
            <a:fld id="{70537B3B-9FDA-4292-9256-5361671F3E17}" type="slidenum">
              <a:rPr lang="en-GB" smtClean="0"/>
              <a:pPr/>
              <a:t>15</a:t>
            </a:fld>
            <a:endParaRPr lang="en-GB" dirty="0"/>
          </a:p>
        </p:txBody>
      </p:sp>
    </p:spTree>
    <p:extLst>
      <p:ext uri="{BB962C8B-B14F-4D97-AF65-F5344CB8AC3E}">
        <p14:creationId xmlns:p14="http://schemas.microsoft.com/office/powerpoint/2010/main" val="12049676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just">
              <a:lnSpc>
                <a:spcPct val="115000"/>
              </a:lnSpc>
              <a:spcBef>
                <a:spcPts val="600"/>
              </a:spcBef>
              <a:spcAft>
                <a:spcPts val="600"/>
              </a:spcAft>
            </a:pPr>
            <a:r>
              <a:rPr lang="de-DE" sz="1800" b="1" dirty="0">
                <a:solidFill>
                  <a:srgbClr val="1B3272"/>
                </a:solidFill>
                <a:effectLst/>
                <a:latin typeface="Montserrat" pitchFamily="2" charset="77"/>
                <a:ea typeface="Calibri" panose="020F0502020204030204" pitchFamily="34" charset="0"/>
                <a:cs typeface="Arial" panose="020B0604020202020204" pitchFamily="34" charset="0"/>
              </a:rPr>
              <a:t>Sonderfall:</a:t>
            </a:r>
            <a:r>
              <a:rPr lang="de-DE" sz="1800" b="0" dirty="0">
                <a:solidFill>
                  <a:srgbClr val="1B3272"/>
                </a:solidFill>
                <a:effectLst/>
                <a:latin typeface="Montserrat" pitchFamily="2" charset="77"/>
                <a:ea typeface="Calibri" panose="020F0502020204030204" pitchFamily="34" charset="0"/>
                <a:cs typeface="Arial" panose="020B0604020202020204" pitchFamily="34" charset="0"/>
              </a:rPr>
              <a:t> Einen Sonderfall stellt der Bereich der Außen- und Sicherheitspolitik dar. Obwohl Außenpolitik häufig grenzüberschreitende Auswirkungen hat, ist die Kompetenzverteilung zwischen der EU und den Mitgliedstaaten besonders sensibel. Schließlich geht es hier um Fragen wie Krieg, Frieden Sicherheit und Verteidigung. Hier wollen die Mitgliedstaaten ihre nationale Entscheidungsfreiheit bewahren. Deshalb kann die EU bei internationalen Konflikten nur tätig werden, wenn alle Mitgliedstaaten zugestimmt haben. Die Gemeinsame Außen- und Sicherheitspolitik der EU ermöglicht jedoch gemeinsame Aktionen. Es gibt eine Art „europäischen Außenminister“ und europäische Botschaften, an die sich alle EU-</a:t>
            </a:r>
            <a:r>
              <a:rPr lang="de-DE" sz="1800" b="0" dirty="0" err="1">
                <a:solidFill>
                  <a:srgbClr val="1B3272"/>
                </a:solidFill>
                <a:effectLst/>
                <a:latin typeface="Montserrat" pitchFamily="2" charset="77"/>
                <a:ea typeface="Calibri" panose="020F0502020204030204" pitchFamily="34" charset="0"/>
                <a:cs typeface="Arial" panose="020B0604020202020204" pitchFamily="34" charset="0"/>
              </a:rPr>
              <a:t>Bürger_innen</a:t>
            </a:r>
            <a:r>
              <a:rPr lang="de-DE" sz="1800" b="0" dirty="0">
                <a:solidFill>
                  <a:srgbClr val="1B3272"/>
                </a:solidFill>
                <a:effectLst/>
                <a:latin typeface="Montserrat" pitchFamily="2" charset="77"/>
                <a:ea typeface="Calibri" panose="020F0502020204030204" pitchFamily="34" charset="0"/>
                <a:cs typeface="Arial" panose="020B0604020202020204" pitchFamily="34" charset="0"/>
              </a:rPr>
              <a:t> außerhalb Europas wenden können.</a:t>
            </a:r>
          </a:p>
          <a:p>
            <a:pPr algn="just">
              <a:lnSpc>
                <a:spcPct val="115000"/>
              </a:lnSpc>
              <a:spcBef>
                <a:spcPts val="600"/>
              </a:spcBef>
              <a:spcAft>
                <a:spcPts val="600"/>
              </a:spcAft>
            </a:pPr>
            <a:endParaRPr lang="de-DE" sz="1800" b="1" dirty="0">
              <a:solidFill>
                <a:srgbClr val="7B91AA"/>
              </a:solidFill>
              <a:effectLst/>
              <a:latin typeface="Montserrat" pitchFamily="2" charset="77"/>
              <a:ea typeface="Calibri" panose="020F0502020204030204" pitchFamily="34" charset="0"/>
              <a:cs typeface="Arial" panose="020B0604020202020204" pitchFamily="34" charset="0"/>
            </a:endParaRPr>
          </a:p>
          <a:p>
            <a:pPr algn="just">
              <a:lnSpc>
                <a:spcPct val="115000"/>
              </a:lnSpc>
              <a:spcBef>
                <a:spcPts val="600"/>
              </a:spcBef>
              <a:spcAft>
                <a:spcPts val="600"/>
              </a:spcAft>
            </a:pPr>
            <a:r>
              <a:rPr lang="de-DE" sz="1800" b="0" dirty="0">
                <a:solidFill>
                  <a:srgbClr val="1B3272"/>
                </a:solidFill>
                <a:effectLst/>
                <a:latin typeface="Montserrat" pitchFamily="2" charset="77"/>
                <a:ea typeface="Calibri" panose="020F0502020204030204" pitchFamily="34" charset="0"/>
                <a:cs typeface="Arial" panose="020B0604020202020204" pitchFamily="34" charset="0"/>
              </a:rPr>
              <a:t>Zivile und militärische Auslandseinsätze fallen grundsätzlich in die </a:t>
            </a:r>
            <a:r>
              <a:rPr lang="de-DE" sz="1800" b="1" dirty="0">
                <a:solidFill>
                  <a:srgbClr val="1B3272"/>
                </a:solidFill>
                <a:effectLst/>
                <a:latin typeface="Montserrat" pitchFamily="2" charset="77"/>
                <a:ea typeface="Calibri" panose="020F0502020204030204" pitchFamily="34" charset="0"/>
                <a:cs typeface="Arial" panose="020B0604020202020204" pitchFamily="34" charset="0"/>
              </a:rPr>
              <a:t>Zuständigkeit der einzelnen EU-Mitgliedstaaten</a:t>
            </a:r>
            <a:r>
              <a:rPr lang="de-DE" sz="1800" b="0" dirty="0">
                <a:solidFill>
                  <a:srgbClr val="1B3272"/>
                </a:solidFill>
                <a:effectLst/>
                <a:latin typeface="Montserrat" pitchFamily="2" charset="77"/>
                <a:ea typeface="Calibri" panose="020F0502020204030204" pitchFamily="34" charset="0"/>
                <a:cs typeface="Arial" panose="020B0604020202020204" pitchFamily="34" charset="0"/>
              </a:rPr>
              <a:t>. Die Entscheidung, ob zivile oder militärische Kräfte ins Ausland entsandt werden, liegt bei den Regierungen der einzelnen EU-Staaten. Jeder Mitgliedstaat ist für seine Außen- und Sicherheitspolitik selbst verantwortlich und kann eigenständig über internationale Einsätze entscheiden.</a:t>
            </a:r>
          </a:p>
          <a:p>
            <a:pPr algn="just">
              <a:lnSpc>
                <a:spcPct val="115000"/>
              </a:lnSpc>
              <a:spcBef>
                <a:spcPts val="600"/>
              </a:spcBef>
              <a:spcAft>
                <a:spcPts val="600"/>
              </a:spcAft>
            </a:pPr>
            <a:endParaRPr lang="de-DE" sz="1800" b="1" dirty="0">
              <a:solidFill>
                <a:srgbClr val="7B91AA"/>
              </a:solidFill>
              <a:effectLst/>
              <a:latin typeface="Montserrat" pitchFamily="2" charset="77"/>
              <a:ea typeface="Calibri" panose="020F0502020204030204" pitchFamily="34" charset="0"/>
              <a:cs typeface="Arial" panose="020B0604020202020204" pitchFamily="34" charset="0"/>
            </a:endParaRPr>
          </a:p>
          <a:p>
            <a:pPr algn="just">
              <a:lnSpc>
                <a:spcPct val="115000"/>
              </a:lnSpc>
              <a:spcBef>
                <a:spcPts val="600"/>
              </a:spcBef>
              <a:spcAft>
                <a:spcPts val="600"/>
              </a:spcAft>
            </a:pPr>
            <a:r>
              <a:rPr lang="de-DE" sz="1800" b="0" dirty="0">
                <a:solidFill>
                  <a:srgbClr val="1B3272"/>
                </a:solidFill>
                <a:effectLst/>
                <a:latin typeface="Montserrat" pitchFamily="2" charset="77"/>
                <a:ea typeface="Calibri" panose="020F0502020204030204" pitchFamily="34" charset="0"/>
                <a:cs typeface="Arial" panose="020B0604020202020204" pitchFamily="34" charset="0"/>
              </a:rPr>
              <a:t>Es gibt aber auch Fälle, in denen die EU als Ganzes bei internationalen Einsätzen eine Rolle spielt. So kann die EU zivile Missionen zur Konfliktverhütung und Friedenssicherung entsenden, bei denen Expertenteams aus verschiedenen EU-Ländern zusammenarbeiten, um Frieden und Stabilität in Krisengebieten zu fördern.</a:t>
            </a:r>
          </a:p>
          <a:p>
            <a:pPr algn="just">
              <a:lnSpc>
                <a:spcPct val="115000"/>
              </a:lnSpc>
              <a:spcBef>
                <a:spcPts val="600"/>
              </a:spcBef>
              <a:spcAft>
                <a:spcPts val="600"/>
              </a:spcAft>
            </a:pPr>
            <a:endParaRPr lang="de-DE" sz="1800" b="1" dirty="0">
              <a:solidFill>
                <a:srgbClr val="7B91AA"/>
              </a:solidFill>
              <a:effectLst/>
              <a:latin typeface="Montserrat" pitchFamily="2" charset="77"/>
              <a:ea typeface="Calibri" panose="020F0502020204030204" pitchFamily="34" charset="0"/>
              <a:cs typeface="Arial" panose="020B0604020202020204" pitchFamily="34" charset="0"/>
            </a:endParaRPr>
          </a:p>
          <a:p>
            <a:pPr algn="just">
              <a:lnSpc>
                <a:spcPct val="115000"/>
              </a:lnSpc>
              <a:spcBef>
                <a:spcPts val="600"/>
              </a:spcBef>
              <a:spcAft>
                <a:spcPts val="600"/>
              </a:spcAft>
            </a:pPr>
            <a:r>
              <a:rPr lang="de-DE" sz="1800" b="0" dirty="0">
                <a:solidFill>
                  <a:srgbClr val="1B3272"/>
                </a:solidFill>
                <a:effectLst/>
                <a:latin typeface="Montserrat" pitchFamily="2" charset="77"/>
                <a:ea typeface="Calibri" panose="020F0502020204030204" pitchFamily="34" charset="0"/>
                <a:cs typeface="Arial" panose="020B0604020202020204" pitchFamily="34" charset="0"/>
              </a:rPr>
              <a:t>Wenn alle Mitgliedstaaten einen zivilen oder militärischen Einsatz befürworten, können sie dafür auch die Strukturen der EU nutzen. So liegt die Verantwortlichkeit auch zum Teil bei der EU, aber nur dann, wenn wirklich alle Mitgliedstaaten dafür sind – hier muss einstimmig entschieden werden, jeder Mitgliedstaat kann also einen gemeinsamen europäischen Einsatz </a:t>
            </a:r>
            <a:r>
              <a:rPr lang="de-DE" sz="1800" b="0">
                <a:solidFill>
                  <a:srgbClr val="1B3272"/>
                </a:solidFill>
                <a:effectLst/>
                <a:latin typeface="Montserrat" pitchFamily="2" charset="77"/>
                <a:ea typeface="Calibri" panose="020F0502020204030204" pitchFamily="34" charset="0"/>
                <a:cs typeface="Arial" panose="020B0604020202020204" pitchFamily="34" charset="0"/>
              </a:rPr>
              <a:t>blockieren.</a:t>
            </a:r>
          </a:p>
          <a:p>
            <a:pPr algn="just">
              <a:lnSpc>
                <a:spcPct val="115000"/>
              </a:lnSpc>
              <a:spcBef>
                <a:spcPts val="600"/>
              </a:spcBef>
              <a:spcAft>
                <a:spcPts val="600"/>
              </a:spcAft>
            </a:pPr>
            <a:endParaRPr lang="de-DE" sz="1800" b="1" dirty="0">
              <a:solidFill>
                <a:srgbClr val="7B91AA"/>
              </a:solidFill>
              <a:effectLst/>
              <a:latin typeface="Montserrat" pitchFamily="2" charset="77"/>
              <a:ea typeface="Calibri" panose="020F0502020204030204" pitchFamily="34" charset="0"/>
              <a:cs typeface="Arial" panose="020B0604020202020204" pitchFamily="34" charset="0"/>
            </a:endParaRPr>
          </a:p>
          <a:p>
            <a:pPr algn="just">
              <a:lnSpc>
                <a:spcPct val="115000"/>
              </a:lnSpc>
              <a:spcBef>
                <a:spcPts val="600"/>
              </a:spcBef>
              <a:spcAft>
                <a:spcPts val="600"/>
              </a:spcAft>
            </a:pPr>
            <a:r>
              <a:rPr lang="de-DE" sz="1800" b="0" dirty="0">
                <a:solidFill>
                  <a:srgbClr val="1B3272"/>
                </a:solidFill>
                <a:effectLst/>
                <a:latin typeface="Montserrat" pitchFamily="2" charset="77"/>
                <a:ea typeface="Calibri" panose="020F0502020204030204" pitchFamily="34" charset="0"/>
                <a:cs typeface="Arial" panose="020B0604020202020204" pitchFamily="34" charset="0"/>
              </a:rPr>
              <a:t>Grundsätzlich bleibt die Zuständigkeit für Auslandseinsätze aber bei den Mitgliedstaaten, die einzeln über die Beteiligung an internationalen zivilen oder militärischen Missionen entscheiden. </a:t>
            </a:r>
            <a:endParaRPr lang="de-DE" sz="1800" b="1" dirty="0">
              <a:solidFill>
                <a:srgbClr val="7B91AA"/>
              </a:solidFill>
              <a:effectLst/>
              <a:latin typeface="Montserrat" pitchFamily="2" charset="77"/>
              <a:ea typeface="Calibri" panose="020F0502020204030204" pitchFamily="34" charset="0"/>
              <a:cs typeface="Arial" panose="020B0604020202020204" pitchFamily="34" charset="0"/>
            </a:endParaRPr>
          </a:p>
        </p:txBody>
      </p:sp>
      <p:sp>
        <p:nvSpPr>
          <p:cNvPr id="4" name="Foliennummernplatzhalter 3"/>
          <p:cNvSpPr>
            <a:spLocks noGrp="1"/>
          </p:cNvSpPr>
          <p:nvPr>
            <p:ph type="sldNum" sz="quarter" idx="5"/>
          </p:nvPr>
        </p:nvSpPr>
        <p:spPr/>
        <p:txBody>
          <a:bodyPr/>
          <a:lstStyle/>
          <a:p>
            <a:fld id="{70537B3B-9FDA-4292-9256-5361671F3E17}" type="slidenum">
              <a:rPr lang="en-GB" smtClean="0"/>
              <a:pPr/>
              <a:t>16</a:t>
            </a:fld>
            <a:endParaRPr lang="en-GB" dirty="0"/>
          </a:p>
        </p:txBody>
      </p:sp>
    </p:spTree>
    <p:extLst>
      <p:ext uri="{BB962C8B-B14F-4D97-AF65-F5344CB8AC3E}">
        <p14:creationId xmlns:p14="http://schemas.microsoft.com/office/powerpoint/2010/main" val="7910887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just">
              <a:spcBef>
                <a:spcPts val="600"/>
              </a:spcBef>
              <a:spcAft>
                <a:spcPts val="800"/>
              </a:spcAft>
            </a:pPr>
            <a:r>
              <a:rPr lang="de-DE" sz="1800" b="1"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Das Subsidiaritätsprinzip in der EU besagt, dass die EU nur in Bereichen tätig werden sollte, in denen sie effektiver handeln kann als die nationalen Regierungen, wenn ein Problem gelöst werden muss. </a:t>
            </a:r>
          </a:p>
          <a:p>
            <a:pPr algn="just">
              <a:spcBef>
                <a:spcPts val="600"/>
              </a:spcBef>
              <a:spcAft>
                <a:spcPts val="800"/>
              </a:spcAft>
            </a:pPr>
            <a:endParaRPr lang="de-DE" sz="1800" dirty="0">
              <a:solidFill>
                <a:srgbClr val="1B3272"/>
              </a:solidFill>
              <a:effectLst/>
              <a:latin typeface="Montserrat" panose="00000500000000000000" pitchFamily="2" charset="0"/>
              <a:ea typeface="Calibri" panose="020F0502020204030204" pitchFamily="34" charset="0"/>
              <a:cs typeface="Arial" panose="020B0604020202020204" pitchFamily="34" charset="0"/>
            </a:endParaRPr>
          </a:p>
          <a:p>
            <a:pPr algn="just">
              <a:spcBef>
                <a:spcPts val="600"/>
              </a:spcBef>
              <a:spcAft>
                <a:spcPts val="800"/>
              </a:spcAft>
            </a:pPr>
            <a:r>
              <a:rPr lang="de-DE" sz="1800"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Ein Beispiel für das Subsidiaritätsprinzip ist die Umweltgesetzgebung: Wenn ein Umweltproblem grenzüberschreitend ist und von einzelnen Mitgliedstaaten nicht effektiv alleine gelöst werden kann, kann die EU Maßnahmen ergreifen, um das Problem länderübergreifend anzugehen und so eine effektivere Lösung zu erreichen.</a:t>
            </a:r>
          </a:p>
        </p:txBody>
      </p:sp>
      <p:sp>
        <p:nvSpPr>
          <p:cNvPr id="4" name="Foliennummernplatzhalter 3"/>
          <p:cNvSpPr>
            <a:spLocks noGrp="1"/>
          </p:cNvSpPr>
          <p:nvPr>
            <p:ph type="sldNum" sz="quarter" idx="5"/>
          </p:nvPr>
        </p:nvSpPr>
        <p:spPr/>
        <p:txBody>
          <a:bodyPr/>
          <a:lstStyle/>
          <a:p>
            <a:fld id="{70537B3B-9FDA-4292-9256-5361671F3E17}" type="slidenum">
              <a:rPr lang="en-GB" smtClean="0"/>
              <a:pPr/>
              <a:t>17</a:t>
            </a:fld>
            <a:endParaRPr lang="en-GB" dirty="0"/>
          </a:p>
        </p:txBody>
      </p:sp>
    </p:spTree>
    <p:extLst>
      <p:ext uri="{BB962C8B-B14F-4D97-AF65-F5344CB8AC3E}">
        <p14:creationId xmlns:p14="http://schemas.microsoft.com/office/powerpoint/2010/main" val="29200896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a:endParaRPr lang="de-DE" b="0" i="0" u="none" strike="noStrike" dirty="0">
              <a:solidFill>
                <a:srgbClr val="374151"/>
              </a:solidFill>
              <a:effectLst/>
              <a:latin typeface="Söhne"/>
            </a:endParaRPr>
          </a:p>
        </p:txBody>
      </p:sp>
      <p:sp>
        <p:nvSpPr>
          <p:cNvPr id="4" name="Foliennummernplatzhalter 3"/>
          <p:cNvSpPr>
            <a:spLocks noGrp="1"/>
          </p:cNvSpPr>
          <p:nvPr>
            <p:ph type="sldNum" sz="quarter" idx="5"/>
          </p:nvPr>
        </p:nvSpPr>
        <p:spPr/>
        <p:txBody>
          <a:bodyPr/>
          <a:lstStyle/>
          <a:p>
            <a:fld id="{70537B3B-9FDA-4292-9256-5361671F3E17}" type="slidenum">
              <a:rPr lang="en-GB" smtClean="0"/>
              <a:pPr/>
              <a:t>18</a:t>
            </a:fld>
            <a:endParaRPr lang="en-GB" dirty="0"/>
          </a:p>
        </p:txBody>
      </p:sp>
    </p:spTree>
    <p:extLst>
      <p:ext uri="{BB962C8B-B14F-4D97-AF65-F5344CB8AC3E}">
        <p14:creationId xmlns:p14="http://schemas.microsoft.com/office/powerpoint/2010/main" val="26422579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2822EC-D7CA-6A27-E5D1-B258FACC225C}"/>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E29024F-C083-6A87-3C14-49AC5542D903}"/>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A64A4AAC-5F95-4A71-5DFD-25AEA1331414}"/>
              </a:ext>
            </a:extLst>
          </p:cNvPr>
          <p:cNvSpPr>
            <a:spLocks noGrp="1"/>
          </p:cNvSpPr>
          <p:nvPr>
            <p:ph type="body" idx="1"/>
          </p:nvPr>
        </p:nvSpPr>
        <p:spPr/>
        <p:txBody>
          <a:bodyPr/>
          <a:lstStyle/>
          <a:p>
            <a:pPr algn="l"/>
            <a:endParaRPr lang="de-DE" b="0" i="0" u="none" strike="noStrike" dirty="0">
              <a:solidFill>
                <a:srgbClr val="374151"/>
              </a:solidFill>
              <a:effectLst/>
              <a:latin typeface="Söhne"/>
            </a:endParaRPr>
          </a:p>
        </p:txBody>
      </p:sp>
      <p:sp>
        <p:nvSpPr>
          <p:cNvPr id="4" name="Foliennummernplatzhalter 3">
            <a:extLst>
              <a:ext uri="{FF2B5EF4-FFF2-40B4-BE49-F238E27FC236}">
                <a16:creationId xmlns:a16="http://schemas.microsoft.com/office/drawing/2014/main" id="{FEF877F4-0F47-1C0C-AB86-5C691F4F2CB9}"/>
              </a:ext>
            </a:extLst>
          </p:cNvPr>
          <p:cNvSpPr>
            <a:spLocks noGrp="1"/>
          </p:cNvSpPr>
          <p:nvPr>
            <p:ph type="sldNum" sz="quarter" idx="5"/>
          </p:nvPr>
        </p:nvSpPr>
        <p:spPr/>
        <p:txBody>
          <a:bodyPr/>
          <a:lstStyle/>
          <a:p>
            <a:fld id="{70537B3B-9FDA-4292-9256-5361671F3E17}" type="slidenum">
              <a:rPr lang="en-GB" smtClean="0"/>
              <a:pPr/>
              <a:t>19</a:t>
            </a:fld>
            <a:endParaRPr lang="en-GB" dirty="0"/>
          </a:p>
        </p:txBody>
      </p:sp>
    </p:spTree>
    <p:extLst>
      <p:ext uri="{BB962C8B-B14F-4D97-AF65-F5344CB8AC3E}">
        <p14:creationId xmlns:p14="http://schemas.microsoft.com/office/powerpoint/2010/main" val="10979021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70537B3B-9FDA-4292-9256-5361671F3E17}" type="slidenum">
              <a:rPr lang="en-GB" smtClean="0"/>
              <a:t>2</a:t>
            </a:fld>
            <a:endParaRPr lang="en-GB"/>
          </a:p>
        </p:txBody>
      </p:sp>
    </p:spTree>
    <p:extLst>
      <p:ext uri="{BB962C8B-B14F-4D97-AF65-F5344CB8AC3E}">
        <p14:creationId xmlns:p14="http://schemas.microsoft.com/office/powerpoint/2010/main" val="9572161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FE3638-B048-A9A3-6998-D1803404E53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74CCA67B-209E-9E95-0C54-F689B94D0B73}"/>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A8BF7FC1-D925-40D6-9E0D-9BDB996DA7BB}"/>
              </a:ext>
            </a:extLst>
          </p:cNvPr>
          <p:cNvSpPr>
            <a:spLocks noGrp="1"/>
          </p:cNvSpPr>
          <p:nvPr>
            <p:ph type="body" idx="1"/>
          </p:nvPr>
        </p:nvSpPr>
        <p:spPr/>
        <p:txBody>
          <a:bodyPr/>
          <a:lstStyle/>
          <a:p>
            <a:pPr algn="l"/>
            <a:endParaRPr lang="de-DE" b="0" i="0" u="none" strike="noStrike" dirty="0">
              <a:solidFill>
                <a:srgbClr val="374151"/>
              </a:solidFill>
              <a:effectLst/>
              <a:latin typeface="Söhne"/>
            </a:endParaRPr>
          </a:p>
        </p:txBody>
      </p:sp>
      <p:sp>
        <p:nvSpPr>
          <p:cNvPr id="4" name="Foliennummernplatzhalter 3">
            <a:extLst>
              <a:ext uri="{FF2B5EF4-FFF2-40B4-BE49-F238E27FC236}">
                <a16:creationId xmlns:a16="http://schemas.microsoft.com/office/drawing/2014/main" id="{E395D840-52EF-E6E0-8020-3C91A7001AD5}"/>
              </a:ext>
            </a:extLst>
          </p:cNvPr>
          <p:cNvSpPr>
            <a:spLocks noGrp="1"/>
          </p:cNvSpPr>
          <p:nvPr>
            <p:ph type="sldNum" sz="quarter" idx="5"/>
          </p:nvPr>
        </p:nvSpPr>
        <p:spPr/>
        <p:txBody>
          <a:bodyPr/>
          <a:lstStyle/>
          <a:p>
            <a:fld id="{70537B3B-9FDA-4292-9256-5361671F3E17}" type="slidenum">
              <a:rPr lang="en-GB" smtClean="0"/>
              <a:pPr/>
              <a:t>20</a:t>
            </a:fld>
            <a:endParaRPr lang="en-GB" dirty="0"/>
          </a:p>
        </p:txBody>
      </p:sp>
    </p:spTree>
    <p:extLst>
      <p:ext uri="{BB962C8B-B14F-4D97-AF65-F5344CB8AC3E}">
        <p14:creationId xmlns:p14="http://schemas.microsoft.com/office/powerpoint/2010/main" val="1877343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0537B3B-9FDA-4292-9256-5361671F3E17}" type="slidenum">
              <a:rPr lang="en-GB" smtClean="0"/>
              <a:pPr/>
              <a:t>3</a:t>
            </a:fld>
            <a:endParaRPr lang="en-GB" dirty="0"/>
          </a:p>
        </p:txBody>
      </p:sp>
    </p:spTree>
    <p:extLst>
      <p:ext uri="{BB962C8B-B14F-4D97-AF65-F5344CB8AC3E}">
        <p14:creationId xmlns:p14="http://schemas.microsoft.com/office/powerpoint/2010/main" val="1757074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just">
              <a:spcBef>
                <a:spcPts val="600"/>
              </a:spcBef>
              <a:spcAft>
                <a:spcPts val="800"/>
              </a:spcAft>
            </a:pPr>
            <a:r>
              <a:rPr lang="de-DE" sz="1800"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Die Sicherheit von Lebensmitteln ist eine </a:t>
            </a:r>
            <a:r>
              <a:rPr lang="de-DE" sz="1800" b="1"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geteilte Zuständigkeit</a:t>
            </a:r>
            <a:r>
              <a:rPr lang="de-DE" sz="1800"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 zwischen der EU und den Mitgliedstaaten.</a:t>
            </a:r>
          </a:p>
          <a:p>
            <a:pPr algn="just">
              <a:spcBef>
                <a:spcPts val="600"/>
              </a:spcBef>
              <a:spcAft>
                <a:spcPts val="800"/>
              </a:spcAft>
            </a:pPr>
            <a:r>
              <a:rPr lang="de-DE" sz="1800"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Die EU hat Rechtsvorschriften und Regelungen entwickelt, um die Lebensmittelsicherheit auf EU-Ebene zu gewährleisten. Dazu gehört die Europäische Behörde für Lebensmittelsicherheit (EFSA), die wissenschaftliche Gutachten und Empfehlungen zur Bewertung von Risiken im Zusammenhang mit Lebensmitteln abgibt.</a:t>
            </a:r>
          </a:p>
          <a:p>
            <a:pPr algn="just">
              <a:spcBef>
                <a:spcPts val="600"/>
              </a:spcBef>
              <a:spcAft>
                <a:spcPts val="800"/>
              </a:spcAft>
            </a:pPr>
            <a:r>
              <a:rPr lang="de-DE" sz="1800"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Die EU erlässt auch Verordnungen und Richtlinien, die Lebensmittelstandards, Etikettierungs-anforderungen, Rückverfolgbarkeit und andere Aspekte der Lebensmittelsicherheit festlegen.</a:t>
            </a:r>
          </a:p>
          <a:p>
            <a:pPr algn="just">
              <a:spcBef>
                <a:spcPts val="600"/>
              </a:spcBef>
              <a:spcAft>
                <a:spcPts val="800"/>
              </a:spcAft>
            </a:pPr>
            <a:r>
              <a:rPr lang="de-DE" sz="1800"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Die Mitgliedstaaten sind wiederum dafür verantwortlich, die EU-Gesetzgebung in nationales Recht umzusetzen und ihre eigenen Behörden und Inspektionsdienste einzusetzen, um die Einhaltung der Lebensmittelvorschriften zu überwachen und die Sicherheit der Lebensmittel innerhalb ihrer Grenzen zu gewährleisten.</a:t>
            </a:r>
          </a:p>
          <a:p>
            <a:pPr algn="just">
              <a:spcBef>
                <a:spcPts val="600"/>
              </a:spcBef>
              <a:spcAft>
                <a:spcPts val="800"/>
              </a:spcAft>
            </a:pPr>
            <a:r>
              <a:rPr lang="de-DE" sz="1800"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Auf diese Weise arbeiten die EU und die Mitgliedstaaten zusammen, die Sicherheit von Lebensmitteln zu gewährleisten und die Gesundheit der Verbraucher zu schützen.</a:t>
            </a:r>
          </a:p>
        </p:txBody>
      </p:sp>
      <p:sp>
        <p:nvSpPr>
          <p:cNvPr id="4" name="Foliennummernplatzhalter 3"/>
          <p:cNvSpPr>
            <a:spLocks noGrp="1"/>
          </p:cNvSpPr>
          <p:nvPr>
            <p:ph type="sldNum" sz="quarter" idx="5"/>
          </p:nvPr>
        </p:nvSpPr>
        <p:spPr/>
        <p:txBody>
          <a:bodyPr/>
          <a:lstStyle/>
          <a:p>
            <a:fld id="{70537B3B-9FDA-4292-9256-5361671F3E17}" type="slidenum">
              <a:rPr lang="en-GB" smtClean="0"/>
              <a:pPr/>
              <a:t>4</a:t>
            </a:fld>
            <a:endParaRPr lang="en-GB" dirty="0"/>
          </a:p>
        </p:txBody>
      </p:sp>
    </p:spTree>
    <p:extLst>
      <p:ext uri="{BB962C8B-B14F-4D97-AF65-F5344CB8AC3E}">
        <p14:creationId xmlns:p14="http://schemas.microsoft.com/office/powerpoint/2010/main" val="30051798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just">
              <a:spcBef>
                <a:spcPts val="600"/>
              </a:spcBef>
              <a:spcAft>
                <a:spcPts val="800"/>
              </a:spcAft>
            </a:pPr>
            <a:r>
              <a:rPr lang="de-DE" sz="1800"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Die Zuständigkeit für die Lehrpläne liegt bei den Bildungsbehörden oder dem Bildungsministerium auf </a:t>
            </a:r>
            <a:r>
              <a:rPr lang="de-DE" sz="1800" b="1"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nationaler oder regionaler Ebene</a:t>
            </a:r>
            <a:r>
              <a:rPr lang="de-DE" sz="1800"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a:t>
            </a:r>
          </a:p>
          <a:p>
            <a:pPr algn="just">
              <a:spcBef>
                <a:spcPts val="600"/>
              </a:spcBef>
              <a:spcAft>
                <a:spcPts val="800"/>
              </a:spcAft>
            </a:pPr>
            <a:r>
              <a:rPr lang="de-DE" sz="1800"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In Deutschland liegt die Zuständigkeit für die Lehrpläne in erster Linie bei den einzelnen Bundesländern und ist somit föderal geregelt. Jedes Bundesland hat eine eigene Bildungsverwaltung und ein eigenes Bildungsministerium oder Kultusministerium, das für die Bildungspolitik und die Festlegung der Lehrpläne zuständig ist.</a:t>
            </a:r>
          </a:p>
          <a:p>
            <a:pPr algn="just">
              <a:spcBef>
                <a:spcPts val="600"/>
              </a:spcBef>
              <a:spcAft>
                <a:spcPts val="800"/>
              </a:spcAft>
            </a:pPr>
            <a:r>
              <a:rPr lang="de-DE" sz="1800"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Daher können sich die Lehrpläne von Bundesland zu Bundesland leicht unterscheiden, aber alle legen Wert auf einen qualitativ hochwertigen Unterricht, der sich an den Bildungsstandards orientiert. </a:t>
            </a:r>
          </a:p>
        </p:txBody>
      </p:sp>
      <p:sp>
        <p:nvSpPr>
          <p:cNvPr id="4" name="Foliennummernplatzhalter 3"/>
          <p:cNvSpPr>
            <a:spLocks noGrp="1"/>
          </p:cNvSpPr>
          <p:nvPr>
            <p:ph type="sldNum" sz="quarter" idx="5"/>
          </p:nvPr>
        </p:nvSpPr>
        <p:spPr/>
        <p:txBody>
          <a:bodyPr/>
          <a:lstStyle/>
          <a:p>
            <a:fld id="{70537B3B-9FDA-4292-9256-5361671F3E17}" type="slidenum">
              <a:rPr lang="en-GB" smtClean="0"/>
              <a:pPr/>
              <a:t>5</a:t>
            </a:fld>
            <a:endParaRPr lang="en-GB" dirty="0"/>
          </a:p>
        </p:txBody>
      </p:sp>
    </p:spTree>
    <p:extLst>
      <p:ext uri="{BB962C8B-B14F-4D97-AF65-F5344CB8AC3E}">
        <p14:creationId xmlns:p14="http://schemas.microsoft.com/office/powerpoint/2010/main" val="17322083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just">
              <a:lnSpc>
                <a:spcPct val="115000"/>
              </a:lnSpc>
              <a:spcBef>
                <a:spcPts val="600"/>
              </a:spcBef>
              <a:spcAft>
                <a:spcPts val="600"/>
              </a:spcAft>
            </a:pPr>
            <a:r>
              <a:rPr lang="de-DE" sz="1800" b="0"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Das Verbot der Fernsehwerbung für Zigaretten fällt in die </a:t>
            </a:r>
            <a:r>
              <a:rPr lang="de-DE" sz="1800" b="1"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Zuständigkeit der EU und der Mitgliedstaaten</a:t>
            </a:r>
            <a:r>
              <a:rPr lang="de-DE" sz="1800" b="0"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 Die EU hat Richtlinien erlassen, die Werbebeschränkungen für Tabakerzeugnisse in audiovisuellen Medien wie dem Fernsehen festlegen. Die Mitgliedstaaten können zusätzliche nationale Maßnahmen ergreifen, um die Werbung für Zigaretten weiter einzuschränken, wenn sie dies für notwendig erachten. Gemeinsam arbeiten sie daran, die Werbung für Zigaretten im Fernsehen zu verbieten, um die öffentliche Gesundheit zu schützen.</a:t>
            </a:r>
            <a:endParaRPr lang="de-DE" sz="1800" b="1" dirty="0">
              <a:solidFill>
                <a:srgbClr val="7B91AA"/>
              </a:solidFill>
              <a:effectLst/>
              <a:latin typeface="Montserrat" panose="00000500000000000000" pitchFamily="2" charset="0"/>
              <a:ea typeface="Calibri" panose="020F0502020204030204" pitchFamily="34" charset="0"/>
              <a:cs typeface="Arial" panose="020B0604020202020204" pitchFamily="34" charset="0"/>
            </a:endParaRPr>
          </a:p>
          <a:p>
            <a:pPr algn="just">
              <a:lnSpc>
                <a:spcPct val="115000"/>
              </a:lnSpc>
              <a:spcBef>
                <a:spcPts val="600"/>
              </a:spcBef>
              <a:spcAft>
                <a:spcPts val="600"/>
              </a:spcAft>
            </a:pPr>
            <a:r>
              <a:rPr lang="de-DE" sz="1800" b="0"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In vielen EU-Ländern haben die Mitgliedstaaten solche strengeren Werbebeschränkungen eingeführt, um die öffentliche Gesundheit zu schützen und den Tabakkonsum zu reduzieren. Daher sind sowohl die EU als auch die Mitgliedstaaten gemeinsam für das Verbot der Fernsehwerbung für Zigaretten verantwortlich.</a:t>
            </a:r>
            <a:endParaRPr lang="de-DE" sz="1800" b="1" dirty="0">
              <a:solidFill>
                <a:srgbClr val="7B91AA"/>
              </a:solidFill>
              <a:effectLst/>
              <a:latin typeface="Montserrat" panose="00000500000000000000" pitchFamily="2" charset="0"/>
              <a:ea typeface="Calibri" panose="020F0502020204030204" pitchFamily="34" charset="0"/>
              <a:cs typeface="Arial" panose="020B0604020202020204" pitchFamily="34" charset="0"/>
            </a:endParaRPr>
          </a:p>
        </p:txBody>
      </p:sp>
      <p:sp>
        <p:nvSpPr>
          <p:cNvPr id="4" name="Foliennummernplatzhalter 3"/>
          <p:cNvSpPr>
            <a:spLocks noGrp="1"/>
          </p:cNvSpPr>
          <p:nvPr>
            <p:ph type="sldNum" sz="quarter" idx="5"/>
          </p:nvPr>
        </p:nvSpPr>
        <p:spPr/>
        <p:txBody>
          <a:bodyPr/>
          <a:lstStyle/>
          <a:p>
            <a:fld id="{70537B3B-9FDA-4292-9256-5361671F3E17}" type="slidenum">
              <a:rPr lang="en-GB" smtClean="0"/>
              <a:pPr/>
              <a:t>6</a:t>
            </a:fld>
            <a:endParaRPr lang="en-GB" dirty="0"/>
          </a:p>
        </p:txBody>
      </p:sp>
    </p:spTree>
    <p:extLst>
      <p:ext uri="{BB962C8B-B14F-4D97-AF65-F5344CB8AC3E}">
        <p14:creationId xmlns:p14="http://schemas.microsoft.com/office/powerpoint/2010/main" val="31931270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just">
              <a:lnSpc>
                <a:spcPct val="115000"/>
              </a:lnSpc>
              <a:spcBef>
                <a:spcPts val="600"/>
              </a:spcBef>
              <a:spcAft>
                <a:spcPts val="600"/>
              </a:spcAft>
            </a:pPr>
            <a:r>
              <a:rPr lang="de-DE" sz="1800" b="0"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In den meisten Ländern, so auch in Deutschland, liegt die Zuständigkeit für die Auszahlung des Kindergeldes bei den </a:t>
            </a:r>
            <a:r>
              <a:rPr lang="de-DE" sz="1800" b="1"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nationalen oder regionalen</a:t>
            </a:r>
            <a:r>
              <a:rPr lang="de-DE" sz="1800" b="0"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 Sozialbehörden oder Familienkassen angesiedelt. In Deutschland ist die Familienkasse der Bundesagentur für Arbeit für die Verwaltung und Auszahlung des Kindergeldes an die berechtigten Eltern zuständig.</a:t>
            </a:r>
            <a:endParaRPr lang="de-DE" sz="1800" b="1" dirty="0">
              <a:solidFill>
                <a:srgbClr val="7B91AA"/>
              </a:solidFill>
              <a:effectLst/>
              <a:latin typeface="Montserrat" panose="00000500000000000000" pitchFamily="2" charset="0"/>
              <a:ea typeface="Calibri" panose="020F0502020204030204" pitchFamily="34" charset="0"/>
              <a:cs typeface="Arial" panose="020B0604020202020204" pitchFamily="34" charset="0"/>
            </a:endParaRPr>
          </a:p>
          <a:p>
            <a:pPr algn="just">
              <a:lnSpc>
                <a:spcPct val="115000"/>
              </a:lnSpc>
              <a:spcBef>
                <a:spcPts val="600"/>
              </a:spcBef>
              <a:spcAft>
                <a:spcPts val="600"/>
              </a:spcAft>
            </a:pPr>
            <a:r>
              <a:rPr lang="de-DE" sz="1800" b="0"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Das Kindergeld ist eine staatliche Leistung zur finanziellen Unterstützung der Eltern. Es wird in der Regel für jedes Kind gezahlt und richtet sich nach der Anzahl und dem Alter der Kinder. Die genauen Voraussetzungen und die Höhe des Kindergeldes können je nach Land und regionalen Regelungen variieren.</a:t>
            </a:r>
            <a:endParaRPr lang="de-DE" sz="1800" b="1" dirty="0">
              <a:solidFill>
                <a:srgbClr val="7B91AA"/>
              </a:solidFill>
              <a:effectLst/>
              <a:latin typeface="Montserrat" panose="00000500000000000000" pitchFamily="2" charset="0"/>
              <a:ea typeface="Calibri" panose="020F0502020204030204" pitchFamily="34" charset="0"/>
              <a:cs typeface="Arial" panose="020B0604020202020204" pitchFamily="34" charset="0"/>
            </a:endParaRPr>
          </a:p>
          <a:p>
            <a:pPr algn="just">
              <a:lnSpc>
                <a:spcPct val="115000"/>
              </a:lnSpc>
              <a:spcBef>
                <a:spcPts val="600"/>
              </a:spcBef>
              <a:spcAft>
                <a:spcPts val="600"/>
              </a:spcAft>
            </a:pPr>
            <a:r>
              <a:rPr lang="de-DE" sz="1800" b="0"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Die Zuständigkeit für das Kindergeld liegt in der Regel auf nationaler oder regionaler Ebene, aber es gibt auch internationale Übereinkommen und Regelungen, die die Koordinierung von Familienleistungen zwischen verschiedenen Ländern regeln, um Doppelzahlungen oder Ausfälle zu vermeiden, wenn Eltern in einem anderen EU-Land arbeiten oder leben.</a:t>
            </a:r>
            <a:endParaRPr lang="de-DE" sz="1800" b="1" dirty="0">
              <a:solidFill>
                <a:srgbClr val="7B91AA"/>
              </a:solidFill>
              <a:effectLst/>
              <a:latin typeface="Montserrat" panose="00000500000000000000" pitchFamily="2" charset="0"/>
              <a:ea typeface="Calibri" panose="020F0502020204030204" pitchFamily="34" charset="0"/>
              <a:cs typeface="Arial" panose="020B0604020202020204" pitchFamily="34" charset="0"/>
            </a:endParaRPr>
          </a:p>
        </p:txBody>
      </p:sp>
      <p:sp>
        <p:nvSpPr>
          <p:cNvPr id="4" name="Foliennummernplatzhalter 3"/>
          <p:cNvSpPr>
            <a:spLocks noGrp="1"/>
          </p:cNvSpPr>
          <p:nvPr>
            <p:ph type="sldNum" sz="quarter" idx="5"/>
          </p:nvPr>
        </p:nvSpPr>
        <p:spPr/>
        <p:txBody>
          <a:bodyPr/>
          <a:lstStyle/>
          <a:p>
            <a:fld id="{70537B3B-9FDA-4292-9256-5361671F3E17}" type="slidenum">
              <a:rPr lang="en-GB" smtClean="0"/>
              <a:pPr/>
              <a:t>7</a:t>
            </a:fld>
            <a:endParaRPr lang="en-GB" dirty="0"/>
          </a:p>
        </p:txBody>
      </p:sp>
    </p:spTree>
    <p:extLst>
      <p:ext uri="{BB962C8B-B14F-4D97-AF65-F5344CB8AC3E}">
        <p14:creationId xmlns:p14="http://schemas.microsoft.com/office/powerpoint/2010/main" val="33902846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just">
              <a:lnSpc>
                <a:spcPct val="115000"/>
              </a:lnSpc>
              <a:spcBef>
                <a:spcPts val="600"/>
              </a:spcBef>
              <a:spcAft>
                <a:spcPts val="600"/>
              </a:spcAft>
            </a:pPr>
            <a:r>
              <a:rPr lang="de-DE" sz="1800" b="0"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Für die Bekämpfung gefährlicher Feinstaubpartikel in der Luft sind sowohl die </a:t>
            </a:r>
            <a:r>
              <a:rPr lang="de-DE" sz="1800" b="1"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EU als auch die Mitgliedstaaten</a:t>
            </a:r>
            <a:r>
              <a:rPr lang="de-DE" sz="1800" b="0"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 zuständig.</a:t>
            </a:r>
            <a:endParaRPr lang="de-DE" sz="1800" b="1" dirty="0">
              <a:solidFill>
                <a:srgbClr val="7B91AA"/>
              </a:solidFill>
              <a:effectLst/>
              <a:latin typeface="Montserrat" panose="00000500000000000000" pitchFamily="2" charset="0"/>
              <a:ea typeface="Calibri" panose="020F0502020204030204" pitchFamily="34" charset="0"/>
              <a:cs typeface="Arial" panose="020B0604020202020204" pitchFamily="34" charset="0"/>
            </a:endParaRPr>
          </a:p>
          <a:p>
            <a:pPr algn="just">
              <a:lnSpc>
                <a:spcPct val="115000"/>
              </a:lnSpc>
              <a:spcBef>
                <a:spcPts val="600"/>
              </a:spcBef>
              <a:spcAft>
                <a:spcPts val="600"/>
              </a:spcAft>
            </a:pPr>
            <a:r>
              <a:rPr lang="de-DE" sz="1800" b="0"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Die EU hat Vorschriften und Standards festgelegt, die die Luftqualität in den Mitgliedstaaten regeln. Die EU-Richtlinie 2008/50/EG zum Beispiel befasst sich mit Luftqualitätsnormen und -zielen, einschließlich der Begrenzung von Feinstaub in der Luft.</a:t>
            </a:r>
            <a:endParaRPr lang="de-DE" sz="1800" b="1" dirty="0">
              <a:solidFill>
                <a:srgbClr val="7B91AA"/>
              </a:solidFill>
              <a:effectLst/>
              <a:latin typeface="Montserrat" panose="00000500000000000000" pitchFamily="2" charset="0"/>
              <a:ea typeface="Calibri" panose="020F0502020204030204" pitchFamily="34" charset="0"/>
              <a:cs typeface="Arial" panose="020B0604020202020204" pitchFamily="34" charset="0"/>
            </a:endParaRPr>
          </a:p>
          <a:p>
            <a:pPr algn="just">
              <a:lnSpc>
                <a:spcPct val="115000"/>
              </a:lnSpc>
              <a:spcBef>
                <a:spcPts val="600"/>
              </a:spcBef>
              <a:spcAft>
                <a:spcPts val="600"/>
              </a:spcAft>
            </a:pPr>
            <a:r>
              <a:rPr lang="de-DE" sz="1800" b="0"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Die Mitgliedstaaten sind jedoch für die Umsetzung dieser EU-Richtlinien in nationales Recht verantwortlich und müssen Maßnahmen ergreifen, um die Luftqualität zu verbessern und gefährlichen Feinstaub zu reduzieren. Dazu können sie spezifische lokale oder nationale Maßnahmen wie Verkehrsbeschränkungen, Umweltzonen, Förderung sauberer Technologien und andere umweltfreundliche Initiativen ergreifen.</a:t>
            </a:r>
            <a:endParaRPr lang="de-DE" sz="1800" b="1" dirty="0">
              <a:solidFill>
                <a:srgbClr val="7B91AA"/>
              </a:solidFill>
              <a:effectLst/>
              <a:latin typeface="Montserrat" panose="00000500000000000000" pitchFamily="2" charset="0"/>
              <a:ea typeface="Calibri" panose="020F0502020204030204" pitchFamily="34" charset="0"/>
              <a:cs typeface="Arial" panose="020B0604020202020204" pitchFamily="34" charset="0"/>
            </a:endParaRPr>
          </a:p>
          <a:p>
            <a:pPr algn="just">
              <a:lnSpc>
                <a:spcPct val="115000"/>
              </a:lnSpc>
              <a:spcBef>
                <a:spcPts val="600"/>
              </a:spcBef>
              <a:spcAft>
                <a:spcPts val="600"/>
              </a:spcAft>
            </a:pPr>
            <a:r>
              <a:rPr lang="de-DE" sz="1800" b="0"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Die EU und die Mitgliedstaaten arbeiten also zusammen, um die Luftqualität zu verbessern und gefährlichen Feinstaub in der Luft zu bekämpfen, während die konkreten Maßnahmen und Regelungen vor Ort von den einzelnen Mitgliedstaaten festgelegt und umgesetzt werden.</a:t>
            </a:r>
            <a:endParaRPr lang="de-DE" sz="1800" b="1" dirty="0">
              <a:solidFill>
                <a:srgbClr val="7B91AA"/>
              </a:solidFill>
              <a:effectLst/>
              <a:latin typeface="Montserrat" panose="00000500000000000000" pitchFamily="2" charset="0"/>
              <a:ea typeface="Calibri" panose="020F0502020204030204" pitchFamily="34" charset="0"/>
              <a:cs typeface="Arial" panose="020B0604020202020204" pitchFamily="34" charset="0"/>
            </a:endParaRPr>
          </a:p>
        </p:txBody>
      </p:sp>
      <p:sp>
        <p:nvSpPr>
          <p:cNvPr id="4" name="Foliennummernplatzhalter 3"/>
          <p:cNvSpPr>
            <a:spLocks noGrp="1"/>
          </p:cNvSpPr>
          <p:nvPr>
            <p:ph type="sldNum" sz="quarter" idx="5"/>
          </p:nvPr>
        </p:nvSpPr>
        <p:spPr/>
        <p:txBody>
          <a:bodyPr/>
          <a:lstStyle/>
          <a:p>
            <a:fld id="{70537B3B-9FDA-4292-9256-5361671F3E17}" type="slidenum">
              <a:rPr lang="en-GB" smtClean="0"/>
              <a:pPr/>
              <a:t>8</a:t>
            </a:fld>
            <a:endParaRPr lang="en-GB" dirty="0"/>
          </a:p>
        </p:txBody>
      </p:sp>
    </p:spTree>
    <p:extLst>
      <p:ext uri="{BB962C8B-B14F-4D97-AF65-F5344CB8AC3E}">
        <p14:creationId xmlns:p14="http://schemas.microsoft.com/office/powerpoint/2010/main" val="7320463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just">
              <a:lnSpc>
                <a:spcPct val="115000"/>
              </a:lnSpc>
              <a:spcBef>
                <a:spcPts val="600"/>
              </a:spcBef>
              <a:spcAft>
                <a:spcPts val="600"/>
              </a:spcAft>
            </a:pPr>
            <a:r>
              <a:rPr lang="de-DE" sz="1800" b="0"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Die Sicherheit von Spielzeug fällt in die </a:t>
            </a:r>
            <a:r>
              <a:rPr lang="de-DE" sz="1800" b="1"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gemeinsame Zuständigkeit der EU und der Mitgliedstaaten.</a:t>
            </a:r>
            <a:endParaRPr lang="de-DE" sz="1800" b="1" dirty="0">
              <a:solidFill>
                <a:srgbClr val="7B91AA"/>
              </a:solidFill>
              <a:effectLst/>
              <a:latin typeface="Montserrat" panose="00000500000000000000" pitchFamily="2" charset="0"/>
              <a:ea typeface="Calibri" panose="020F0502020204030204" pitchFamily="34" charset="0"/>
              <a:cs typeface="Arial" panose="020B0604020202020204" pitchFamily="34" charset="0"/>
            </a:endParaRPr>
          </a:p>
          <a:p>
            <a:pPr algn="just">
              <a:lnSpc>
                <a:spcPct val="115000"/>
              </a:lnSpc>
              <a:spcBef>
                <a:spcPts val="600"/>
              </a:spcBef>
              <a:spcAft>
                <a:spcPts val="600"/>
              </a:spcAft>
            </a:pPr>
            <a:r>
              <a:rPr lang="de-DE" sz="1800" b="0"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Die EU hat Gesetze und Richtlinien erlassen, die Sicherheitsstandards für Spielzeug festlegen. Die EU-Richtlinie 2009/48/EG über die Sicherheit von Spielzeug legt die Mindestanforderungen fest, die Spielzeug erfüllen muss, um in der EU verkauft zu werden. Sie regelt Aspekte wie die Verwendung sicherer Materialien, Altersbeschränkungen, Kennzeichnungsvorschriften und Prüfverfahren.</a:t>
            </a:r>
            <a:endParaRPr lang="de-DE" sz="1800" b="1" dirty="0">
              <a:solidFill>
                <a:srgbClr val="7B91AA"/>
              </a:solidFill>
              <a:effectLst/>
              <a:latin typeface="Montserrat" panose="00000500000000000000" pitchFamily="2" charset="0"/>
              <a:ea typeface="Calibri" panose="020F0502020204030204" pitchFamily="34" charset="0"/>
              <a:cs typeface="Arial" panose="020B0604020202020204" pitchFamily="34" charset="0"/>
            </a:endParaRPr>
          </a:p>
          <a:p>
            <a:pPr algn="just">
              <a:lnSpc>
                <a:spcPct val="115000"/>
              </a:lnSpc>
              <a:spcBef>
                <a:spcPts val="600"/>
              </a:spcBef>
              <a:spcAft>
                <a:spcPts val="600"/>
              </a:spcAft>
            </a:pPr>
            <a:r>
              <a:rPr lang="de-DE" sz="1800" b="0"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Die Mitgliedstaaten sind dafür verantwortlich, die EU-Richtlinie in nationales Recht umzusetzen und die Einhaltung der Sicherheitsstandards in ihrem Land zu überwachen. Das bedeutet, dass es in den Mitgliedstaaten nationale Behörden und Prüfstellen gibt, die Spielzeug auf Sicherheitsaspekte überprüfen und gegebenenfalls Maßnahmen ergreifen, wenn unsichere Produkte auf dem Markt auftauchen.</a:t>
            </a:r>
            <a:endParaRPr lang="de-DE" sz="1800" b="1" dirty="0">
              <a:solidFill>
                <a:srgbClr val="7B91AA"/>
              </a:solidFill>
              <a:effectLst/>
              <a:latin typeface="Montserrat" panose="00000500000000000000" pitchFamily="2" charset="0"/>
              <a:ea typeface="Calibri" panose="020F0502020204030204" pitchFamily="34" charset="0"/>
              <a:cs typeface="Arial" panose="020B0604020202020204" pitchFamily="34" charset="0"/>
            </a:endParaRPr>
          </a:p>
          <a:p>
            <a:pPr algn="just">
              <a:lnSpc>
                <a:spcPct val="115000"/>
              </a:lnSpc>
              <a:spcBef>
                <a:spcPts val="600"/>
              </a:spcBef>
              <a:spcAft>
                <a:spcPts val="600"/>
              </a:spcAft>
            </a:pPr>
            <a:r>
              <a:rPr lang="de-DE" sz="1800" b="0"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 </a:t>
            </a:r>
            <a:endParaRPr lang="de-DE" sz="1800" b="1" dirty="0">
              <a:solidFill>
                <a:srgbClr val="7B91AA"/>
              </a:solidFill>
              <a:effectLst/>
              <a:latin typeface="Montserrat" panose="00000500000000000000" pitchFamily="2" charset="0"/>
              <a:ea typeface="Calibri" panose="020F0502020204030204" pitchFamily="34" charset="0"/>
              <a:cs typeface="Arial" panose="020B0604020202020204" pitchFamily="34" charset="0"/>
            </a:endParaRPr>
          </a:p>
          <a:p>
            <a:pPr algn="just">
              <a:lnSpc>
                <a:spcPct val="115000"/>
              </a:lnSpc>
              <a:spcBef>
                <a:spcPts val="600"/>
              </a:spcBef>
              <a:spcAft>
                <a:spcPts val="600"/>
              </a:spcAft>
            </a:pPr>
            <a:r>
              <a:rPr lang="de-DE" sz="1800" b="0"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Ein Beispiel, das viele aus dem Alltag kennen: Das CE-Kennzeichen auf Spielzeug zeigt, dass es den Sicherheitsstandards der EU entspricht und sicher für den Verkauf in der EU ist. Die Hersteller bringen das CE-Kennzeichen an, und die Mitgliedstaaten überwachen die Einhaltung, um die Sicherheit der </a:t>
            </a:r>
            <a:r>
              <a:rPr lang="de-DE" sz="1800" b="0" dirty="0" err="1">
                <a:solidFill>
                  <a:srgbClr val="1B3272"/>
                </a:solidFill>
                <a:effectLst/>
                <a:latin typeface="Montserrat" panose="00000500000000000000" pitchFamily="2" charset="0"/>
                <a:ea typeface="Calibri" panose="020F0502020204030204" pitchFamily="34" charset="0"/>
                <a:cs typeface="Arial" panose="020B0604020202020204" pitchFamily="34" charset="0"/>
              </a:rPr>
              <a:t>Verbraucher_innen</a:t>
            </a:r>
            <a:r>
              <a:rPr lang="de-DE" sz="1800" b="0"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 zu gewährleisten.</a:t>
            </a:r>
            <a:endParaRPr lang="de-DE" sz="1800" b="1" dirty="0">
              <a:solidFill>
                <a:srgbClr val="7B91AA"/>
              </a:solidFill>
              <a:effectLst/>
              <a:latin typeface="Montserrat" panose="00000500000000000000" pitchFamily="2" charset="0"/>
              <a:ea typeface="Calibri" panose="020F0502020204030204" pitchFamily="34" charset="0"/>
              <a:cs typeface="Arial" panose="020B0604020202020204" pitchFamily="34" charset="0"/>
            </a:endParaRPr>
          </a:p>
          <a:p>
            <a:pPr algn="just">
              <a:lnSpc>
                <a:spcPct val="115000"/>
              </a:lnSpc>
              <a:spcBef>
                <a:spcPts val="600"/>
              </a:spcBef>
              <a:spcAft>
                <a:spcPts val="600"/>
              </a:spcAft>
            </a:pPr>
            <a:r>
              <a:rPr lang="de-DE" sz="1800" b="0" dirty="0">
                <a:solidFill>
                  <a:srgbClr val="1B3272"/>
                </a:solidFill>
                <a:effectLst/>
                <a:latin typeface="Montserrat" panose="00000500000000000000" pitchFamily="2" charset="0"/>
                <a:ea typeface="Calibri" panose="020F0502020204030204" pitchFamily="34" charset="0"/>
                <a:cs typeface="Arial" panose="020B0604020202020204" pitchFamily="34" charset="0"/>
              </a:rPr>
              <a:t>Die EU und die Mitgliedstaaten arbeiten zusammen, um sicherzustellen, dass Spielzeug, das in der EU verkauft wird, den höchsten Sicherheitsstandards entspricht und die Gesundheit und Sicherheit von Kindern schützt.</a:t>
            </a:r>
            <a:endParaRPr lang="de-DE" sz="1800" b="1" dirty="0">
              <a:solidFill>
                <a:srgbClr val="7B91AA"/>
              </a:solidFill>
              <a:effectLst/>
              <a:latin typeface="Montserrat" panose="00000500000000000000" pitchFamily="2" charset="0"/>
              <a:ea typeface="Calibri" panose="020F0502020204030204" pitchFamily="34" charset="0"/>
              <a:cs typeface="Arial" panose="020B0604020202020204" pitchFamily="34" charset="0"/>
            </a:endParaRPr>
          </a:p>
        </p:txBody>
      </p:sp>
      <p:sp>
        <p:nvSpPr>
          <p:cNvPr id="4" name="Foliennummernplatzhalter 3"/>
          <p:cNvSpPr>
            <a:spLocks noGrp="1"/>
          </p:cNvSpPr>
          <p:nvPr>
            <p:ph type="sldNum" sz="quarter" idx="5"/>
          </p:nvPr>
        </p:nvSpPr>
        <p:spPr/>
        <p:txBody>
          <a:bodyPr/>
          <a:lstStyle/>
          <a:p>
            <a:fld id="{70537B3B-9FDA-4292-9256-5361671F3E17}" type="slidenum">
              <a:rPr lang="en-GB" smtClean="0"/>
              <a:pPr/>
              <a:t>9</a:t>
            </a:fld>
            <a:endParaRPr lang="en-GB" dirty="0"/>
          </a:p>
        </p:txBody>
      </p:sp>
    </p:spTree>
    <p:extLst>
      <p:ext uri="{BB962C8B-B14F-4D97-AF65-F5344CB8AC3E}">
        <p14:creationId xmlns:p14="http://schemas.microsoft.com/office/powerpoint/2010/main" val="271644432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Titelfolie">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E8B3422F-3418-4A80-A8B8-4AC29DA14F5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97308" y="3210069"/>
            <a:ext cx="3091070" cy="707594"/>
          </a:xfrm>
          <a:prstGeom prst="rect">
            <a:avLst/>
          </a:prstGeom>
        </p:spPr>
      </p:pic>
      <p:pic>
        <p:nvPicPr>
          <p:cNvPr id="8" name="Grafik 7">
            <a:extLst>
              <a:ext uri="{FF2B5EF4-FFF2-40B4-BE49-F238E27FC236}">
                <a16:creationId xmlns:a16="http://schemas.microsoft.com/office/drawing/2014/main" id="{0A8B533E-4ED6-46D6-A4DA-864E9F3151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976004" y="-424207"/>
            <a:ext cx="6462168" cy="3360327"/>
          </a:xfrm>
          <a:prstGeom prst="rect">
            <a:avLst/>
          </a:prstGeom>
        </p:spPr>
      </p:pic>
      <p:sp>
        <p:nvSpPr>
          <p:cNvPr id="4" name="Textfeld 3">
            <a:extLst>
              <a:ext uri="{FF2B5EF4-FFF2-40B4-BE49-F238E27FC236}">
                <a16:creationId xmlns:a16="http://schemas.microsoft.com/office/drawing/2014/main" id="{34C8EDA8-0824-40AF-86D8-6D2C02FB8A10}"/>
              </a:ext>
            </a:extLst>
          </p:cNvPr>
          <p:cNvSpPr txBox="1"/>
          <p:nvPr userDrawn="1"/>
        </p:nvSpPr>
        <p:spPr>
          <a:xfrm>
            <a:off x="6897308" y="3995688"/>
            <a:ext cx="1703227" cy="338554"/>
          </a:xfrm>
          <a:prstGeom prst="rect">
            <a:avLst/>
          </a:prstGeom>
          <a:noFill/>
        </p:spPr>
        <p:txBody>
          <a:bodyPr wrap="square" rtlCol="0">
            <a:spAutoFit/>
          </a:bodyPr>
          <a:lstStyle/>
          <a:p>
            <a:pPr algn="l"/>
            <a:r>
              <a:rPr lang="de-DE" sz="1600" dirty="0">
                <a:latin typeface="Arial" panose="020B0604020202020204" pitchFamily="34" charset="0"/>
              </a:rPr>
              <a:t>gefördert von </a:t>
            </a:r>
            <a:endParaRPr lang="en-GB" sz="1600" dirty="0">
              <a:latin typeface="Arial" panose="020B0604020202020204" pitchFamily="34" charset="0"/>
            </a:endParaRPr>
          </a:p>
        </p:txBody>
      </p:sp>
      <p:sp>
        <p:nvSpPr>
          <p:cNvPr id="7" name="Textfeld 6">
            <a:extLst>
              <a:ext uri="{FF2B5EF4-FFF2-40B4-BE49-F238E27FC236}">
                <a16:creationId xmlns:a16="http://schemas.microsoft.com/office/drawing/2014/main" id="{15B182DF-CC00-46E2-8E1C-AF60B794C06B}"/>
              </a:ext>
            </a:extLst>
          </p:cNvPr>
          <p:cNvSpPr txBox="1"/>
          <p:nvPr userDrawn="1"/>
        </p:nvSpPr>
        <p:spPr>
          <a:xfrm>
            <a:off x="6787073" y="3154902"/>
            <a:ext cx="1703227" cy="338554"/>
          </a:xfrm>
          <a:prstGeom prst="rect">
            <a:avLst/>
          </a:prstGeom>
          <a:noFill/>
        </p:spPr>
        <p:txBody>
          <a:bodyPr wrap="square" rtlCol="0">
            <a:spAutoFit/>
          </a:bodyPr>
          <a:lstStyle/>
          <a:p>
            <a:pPr algn="r"/>
            <a:r>
              <a:rPr lang="de-DE" sz="1600" dirty="0">
                <a:latin typeface="Arial" panose="020B0604020202020204" pitchFamily="34" charset="0"/>
              </a:rPr>
              <a:t>Ein Projekt von </a:t>
            </a:r>
            <a:endParaRPr lang="en-GB" sz="1600" dirty="0">
              <a:latin typeface="Arial" panose="020B0604020202020204" pitchFamily="34" charset="0"/>
            </a:endParaRPr>
          </a:p>
        </p:txBody>
      </p:sp>
      <p:sp>
        <p:nvSpPr>
          <p:cNvPr id="11" name="Textplatzhalter 5">
            <a:extLst>
              <a:ext uri="{FF2B5EF4-FFF2-40B4-BE49-F238E27FC236}">
                <a16:creationId xmlns:a16="http://schemas.microsoft.com/office/drawing/2014/main" id="{1270EED3-CA86-4707-88BD-56DD38A1EFC6}"/>
              </a:ext>
            </a:extLst>
          </p:cNvPr>
          <p:cNvSpPr>
            <a:spLocks noGrp="1"/>
          </p:cNvSpPr>
          <p:nvPr>
            <p:ph type="body" sz="quarter" idx="10"/>
          </p:nvPr>
        </p:nvSpPr>
        <p:spPr>
          <a:xfrm>
            <a:off x="586598" y="3220804"/>
            <a:ext cx="5509402" cy="655637"/>
          </a:xfrm>
        </p:spPr>
        <p:txBody>
          <a:bodyPr>
            <a:noAutofit/>
          </a:bodyPr>
          <a:lstStyle>
            <a:lvl1pPr marL="0" indent="0">
              <a:buNone/>
              <a:defRPr sz="3200">
                <a:solidFill>
                  <a:srgbClr val="1B3272"/>
                </a:solidFill>
                <a:latin typeface="Arial" panose="020B0604020202020204" pitchFamily="34" charset="0"/>
                <a:cs typeface="Arial" panose="020B0604020202020204" pitchFamily="34" charset="0"/>
              </a:defRPr>
            </a:lvl1pPr>
            <a:lvl2pPr>
              <a:defRPr sz="2400">
                <a:solidFill>
                  <a:schemeClr val="accent3"/>
                </a:solidFill>
                <a:latin typeface="Arial" panose="020B0604020202020204" pitchFamily="34" charset="0"/>
                <a:cs typeface="Arial" panose="020B0604020202020204" pitchFamily="34" charset="0"/>
              </a:defRPr>
            </a:lvl2pPr>
            <a:lvl3pPr>
              <a:defRPr sz="2400">
                <a:solidFill>
                  <a:schemeClr val="accent3"/>
                </a:solidFill>
                <a:latin typeface="Arial" panose="020B0604020202020204" pitchFamily="34" charset="0"/>
                <a:cs typeface="Arial" panose="020B0604020202020204" pitchFamily="34" charset="0"/>
              </a:defRPr>
            </a:lvl3pPr>
            <a:lvl4pPr>
              <a:defRPr sz="2400">
                <a:solidFill>
                  <a:schemeClr val="accent3"/>
                </a:solidFill>
                <a:latin typeface="Arial" panose="020B0604020202020204" pitchFamily="34" charset="0"/>
                <a:cs typeface="Arial" panose="020B0604020202020204" pitchFamily="34" charset="0"/>
              </a:defRPr>
            </a:lvl4pPr>
            <a:lvl5pPr>
              <a:defRPr sz="2400">
                <a:solidFill>
                  <a:schemeClr val="accent3"/>
                </a:solidFill>
                <a:latin typeface="Arial" panose="020B0604020202020204" pitchFamily="34" charset="0"/>
                <a:cs typeface="Arial" panose="020B0604020202020204" pitchFamily="34" charset="0"/>
              </a:defRPr>
            </a:lvl5pPr>
          </a:lstStyle>
          <a:p>
            <a:pPr lvl="0"/>
            <a:endParaRPr lang="de-DE" dirty="0"/>
          </a:p>
        </p:txBody>
      </p:sp>
      <p:sp>
        <p:nvSpPr>
          <p:cNvPr id="12" name="Textplatzhalter 5">
            <a:extLst>
              <a:ext uri="{FF2B5EF4-FFF2-40B4-BE49-F238E27FC236}">
                <a16:creationId xmlns:a16="http://schemas.microsoft.com/office/drawing/2014/main" id="{82349928-B68F-4DF9-A1F2-1098FF045001}"/>
              </a:ext>
            </a:extLst>
          </p:cNvPr>
          <p:cNvSpPr>
            <a:spLocks noGrp="1"/>
          </p:cNvSpPr>
          <p:nvPr>
            <p:ph type="body" sz="quarter" idx="11"/>
          </p:nvPr>
        </p:nvSpPr>
        <p:spPr>
          <a:xfrm>
            <a:off x="586598" y="3888578"/>
            <a:ext cx="5509402" cy="655637"/>
          </a:xfrm>
        </p:spPr>
        <p:txBody>
          <a:bodyPr>
            <a:noAutofit/>
          </a:bodyPr>
          <a:lstStyle>
            <a:lvl1pPr marL="0" indent="0">
              <a:buNone/>
              <a:defRPr sz="2200">
                <a:solidFill>
                  <a:srgbClr val="1B3272"/>
                </a:solidFill>
                <a:latin typeface="Arial" panose="020B0604020202020204" pitchFamily="34" charset="0"/>
                <a:cs typeface="Arial" panose="020B0604020202020204" pitchFamily="34" charset="0"/>
              </a:defRPr>
            </a:lvl1pPr>
            <a:lvl2pPr>
              <a:defRPr sz="2400">
                <a:solidFill>
                  <a:schemeClr val="accent3"/>
                </a:solidFill>
                <a:latin typeface="Arial" panose="020B0604020202020204" pitchFamily="34" charset="0"/>
                <a:cs typeface="Arial" panose="020B0604020202020204" pitchFamily="34" charset="0"/>
              </a:defRPr>
            </a:lvl2pPr>
            <a:lvl3pPr>
              <a:defRPr sz="2400">
                <a:solidFill>
                  <a:schemeClr val="accent3"/>
                </a:solidFill>
                <a:latin typeface="Arial" panose="020B0604020202020204" pitchFamily="34" charset="0"/>
                <a:cs typeface="Arial" panose="020B0604020202020204" pitchFamily="34" charset="0"/>
              </a:defRPr>
            </a:lvl3pPr>
            <a:lvl4pPr>
              <a:defRPr sz="2400">
                <a:solidFill>
                  <a:schemeClr val="accent3"/>
                </a:solidFill>
                <a:latin typeface="Arial" panose="020B0604020202020204" pitchFamily="34" charset="0"/>
                <a:cs typeface="Arial" panose="020B0604020202020204" pitchFamily="34" charset="0"/>
              </a:defRPr>
            </a:lvl4pPr>
            <a:lvl5pPr>
              <a:defRPr sz="2400">
                <a:solidFill>
                  <a:schemeClr val="accent3"/>
                </a:solidFill>
                <a:latin typeface="Arial" panose="020B0604020202020204" pitchFamily="34" charset="0"/>
                <a:cs typeface="Arial" panose="020B0604020202020204" pitchFamily="34" charset="0"/>
              </a:defRPr>
            </a:lvl5pPr>
          </a:lstStyle>
          <a:p>
            <a:pPr lvl="0"/>
            <a:endParaRPr lang="de-DE" dirty="0"/>
          </a:p>
        </p:txBody>
      </p:sp>
      <p:pic>
        <p:nvPicPr>
          <p:cNvPr id="2" name="Grafik 1" descr="Ein Bild, das Schrift, Text, Grafiken, Logo enthält.&#10;&#10;Automatisch generierte Beschreibung">
            <a:extLst>
              <a:ext uri="{FF2B5EF4-FFF2-40B4-BE49-F238E27FC236}">
                <a16:creationId xmlns:a16="http://schemas.microsoft.com/office/drawing/2014/main" id="{DBBEC559-828C-06FB-31B7-8414ECE983E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999289" y="4406317"/>
            <a:ext cx="1601788" cy="533301"/>
          </a:xfrm>
          <a:prstGeom prst="rect">
            <a:avLst/>
          </a:prstGeom>
        </p:spPr>
      </p:pic>
    </p:spTree>
    <p:extLst>
      <p:ext uri="{BB962C8B-B14F-4D97-AF65-F5344CB8AC3E}">
        <p14:creationId xmlns:p14="http://schemas.microsoft.com/office/powerpoint/2010/main" val="11885399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elfolie">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0A8B533E-4ED6-46D6-A4DA-864E9F3151D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79368"/>
            <a:ext cx="2182483" cy="1134891"/>
          </a:xfrm>
          <a:prstGeom prst="rect">
            <a:avLst/>
          </a:prstGeom>
        </p:spPr>
      </p:pic>
      <p:sp>
        <p:nvSpPr>
          <p:cNvPr id="6" name="Textplatzhalter 5">
            <a:extLst>
              <a:ext uri="{FF2B5EF4-FFF2-40B4-BE49-F238E27FC236}">
                <a16:creationId xmlns:a16="http://schemas.microsoft.com/office/drawing/2014/main" id="{40627541-358D-42CE-880D-1F01585B471F}"/>
              </a:ext>
            </a:extLst>
          </p:cNvPr>
          <p:cNvSpPr>
            <a:spLocks noGrp="1"/>
          </p:cNvSpPr>
          <p:nvPr>
            <p:ph type="body" sz="quarter" idx="10"/>
          </p:nvPr>
        </p:nvSpPr>
        <p:spPr>
          <a:xfrm>
            <a:off x="2096220" y="237330"/>
            <a:ext cx="8330480" cy="655637"/>
          </a:xfrm>
        </p:spPr>
        <p:txBody>
          <a:bodyPr>
            <a:noAutofit/>
          </a:bodyPr>
          <a:lstStyle>
            <a:lvl1pPr marL="0" indent="0">
              <a:buNone/>
              <a:defRPr sz="3200">
                <a:solidFill>
                  <a:srgbClr val="1B3272"/>
                </a:solidFill>
                <a:latin typeface="Arial" panose="020B0604020202020204" pitchFamily="34" charset="0"/>
                <a:cs typeface="Arial" panose="020B0604020202020204" pitchFamily="34" charset="0"/>
              </a:defRPr>
            </a:lvl1pPr>
            <a:lvl2pPr>
              <a:defRPr sz="2400">
                <a:solidFill>
                  <a:schemeClr val="accent3"/>
                </a:solidFill>
                <a:latin typeface="Arial" panose="020B0604020202020204" pitchFamily="34" charset="0"/>
                <a:cs typeface="Arial" panose="020B0604020202020204" pitchFamily="34" charset="0"/>
              </a:defRPr>
            </a:lvl2pPr>
            <a:lvl3pPr>
              <a:defRPr sz="2400">
                <a:solidFill>
                  <a:schemeClr val="accent3"/>
                </a:solidFill>
                <a:latin typeface="Arial" panose="020B0604020202020204" pitchFamily="34" charset="0"/>
                <a:cs typeface="Arial" panose="020B0604020202020204" pitchFamily="34" charset="0"/>
              </a:defRPr>
            </a:lvl3pPr>
            <a:lvl4pPr>
              <a:defRPr sz="2400">
                <a:solidFill>
                  <a:schemeClr val="accent3"/>
                </a:solidFill>
                <a:latin typeface="Arial" panose="020B0604020202020204" pitchFamily="34" charset="0"/>
                <a:cs typeface="Arial" panose="020B0604020202020204" pitchFamily="34" charset="0"/>
              </a:defRPr>
            </a:lvl4pPr>
            <a:lvl5pPr>
              <a:defRPr sz="2400">
                <a:solidFill>
                  <a:schemeClr val="accent3"/>
                </a:solidFill>
                <a:latin typeface="Arial" panose="020B0604020202020204" pitchFamily="34" charset="0"/>
                <a:cs typeface="Arial" panose="020B0604020202020204" pitchFamily="34" charset="0"/>
              </a:defRPr>
            </a:lvl5pPr>
          </a:lstStyle>
          <a:p>
            <a:pPr lvl="0"/>
            <a:endParaRPr lang="de-DE" dirty="0"/>
          </a:p>
        </p:txBody>
      </p:sp>
      <p:sp>
        <p:nvSpPr>
          <p:cNvPr id="11" name="Textplatzhalter 10">
            <a:extLst>
              <a:ext uri="{FF2B5EF4-FFF2-40B4-BE49-F238E27FC236}">
                <a16:creationId xmlns:a16="http://schemas.microsoft.com/office/drawing/2014/main" id="{557F46E9-78A2-4277-B0D5-D286653E32BB}"/>
              </a:ext>
            </a:extLst>
          </p:cNvPr>
          <p:cNvSpPr>
            <a:spLocks noGrp="1"/>
          </p:cNvSpPr>
          <p:nvPr>
            <p:ph type="body" sz="quarter" idx="11"/>
          </p:nvPr>
        </p:nvSpPr>
        <p:spPr>
          <a:xfrm>
            <a:off x="646113" y="1282700"/>
            <a:ext cx="9780587" cy="5018088"/>
          </a:xfrm>
        </p:spPr>
        <p:txBody>
          <a:bodyPr>
            <a:normAutofit/>
          </a:bodyPr>
          <a:lstStyle>
            <a:lvl1pPr>
              <a:defRPr sz="2200">
                <a:solidFill>
                  <a:srgbClr val="1B3272"/>
                </a:solidFill>
                <a:latin typeface="Arial" panose="020B0604020202020204" pitchFamily="34" charset="0"/>
                <a:cs typeface="Arial" panose="020B0604020202020204" pitchFamily="34" charset="0"/>
              </a:defRPr>
            </a:lvl1pPr>
            <a:lvl2pPr>
              <a:defRPr sz="2200">
                <a:solidFill>
                  <a:srgbClr val="1B3272"/>
                </a:solidFill>
                <a:latin typeface="Arial" panose="020B0604020202020204" pitchFamily="34" charset="0"/>
                <a:cs typeface="Arial" panose="020B0604020202020204" pitchFamily="34" charset="0"/>
              </a:defRPr>
            </a:lvl2pPr>
            <a:lvl3pPr>
              <a:defRPr sz="2200">
                <a:solidFill>
                  <a:srgbClr val="1B3272"/>
                </a:solidFill>
                <a:latin typeface="Arial" panose="020B0604020202020204" pitchFamily="34" charset="0"/>
                <a:cs typeface="Arial" panose="020B0604020202020204" pitchFamily="34" charset="0"/>
              </a:defRPr>
            </a:lvl3pPr>
            <a:lvl4pPr>
              <a:defRPr sz="2200">
                <a:solidFill>
                  <a:srgbClr val="1B3272"/>
                </a:solidFill>
                <a:latin typeface="Arial" panose="020B0604020202020204" pitchFamily="34" charset="0"/>
                <a:cs typeface="Arial" panose="020B0604020202020204" pitchFamily="34" charset="0"/>
              </a:defRPr>
            </a:lvl4pPr>
            <a:lvl5pPr>
              <a:defRPr sz="2200">
                <a:solidFill>
                  <a:srgbClr val="1B3272"/>
                </a:solidFill>
                <a:latin typeface="Arial" panose="020B0604020202020204" pitchFamily="34" charset="0"/>
                <a:cs typeface="Arial" panose="020B0604020202020204" pitchFamily="34" charset="0"/>
              </a:defRPr>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GB" dirty="0"/>
          </a:p>
        </p:txBody>
      </p:sp>
    </p:spTree>
    <p:extLst>
      <p:ext uri="{BB962C8B-B14F-4D97-AF65-F5344CB8AC3E}">
        <p14:creationId xmlns:p14="http://schemas.microsoft.com/office/powerpoint/2010/main" val="263693906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29506"/>
            <a:ext cx="12192000" cy="7165802"/>
            <a:chOff x="0" y="-29506"/>
            <a:chExt cx="12192000" cy="7165802"/>
          </a:xfrm>
        </p:grpSpPr>
        <p:cxnSp>
          <p:nvCxnSpPr>
            <p:cNvPr id="20" name="Straight Connector 19"/>
            <p:cNvCxnSpPr>
              <a:cxnSpLocks/>
            </p:cNvCxnSpPr>
            <p:nvPr/>
          </p:nvCxnSpPr>
          <p:spPr>
            <a:xfrm>
              <a:off x="10599091" y="-29506"/>
              <a:ext cx="1592909" cy="6569454"/>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a:cxnSpLocks/>
            </p:cNvCxnSpPr>
            <p:nvPr/>
          </p:nvCxnSpPr>
          <p:spPr>
            <a:xfrm flipH="1">
              <a:off x="8741145" y="3681413"/>
              <a:ext cx="3447680" cy="3454883"/>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998765" y="-8467"/>
              <a:ext cx="2190060" cy="7015554"/>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9873281" y="3048000"/>
              <a:ext cx="2318719"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userDrawn="1"/>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1117276" y="-8467"/>
              <a:ext cx="1071548"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127974" y="3589867"/>
              <a:ext cx="2060851" cy="3289172"/>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de-DE" dirty="0"/>
              <a:t>Mastertitelformat bearbeiten</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latin typeface="Arial" panose="020B0604020202020204" pitchFamily="34" charset="0"/>
              </a:defRPr>
            </a:lvl1pPr>
          </a:lstStyle>
          <a:p>
            <a:fld id="{ACA8B55F-30CC-4164-B6E4-7C38A0BA78B1}" type="datetimeFigureOut">
              <a:rPr lang="en-GB" smtClean="0"/>
              <a:pPr/>
              <a:t>20/11/2024</a:t>
            </a:fld>
            <a:endParaRPr lang="en-GB"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latin typeface="Arial" panose="020B0604020202020204" pitchFamily="34" charset="0"/>
              </a:defRPr>
            </a:lvl1pPr>
          </a:lstStyle>
          <a:p>
            <a:endParaRPr lang="en-GB"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latin typeface="Arial" panose="020B0604020202020204" pitchFamily="34" charset="0"/>
              </a:defRPr>
            </a:lvl1pPr>
          </a:lstStyle>
          <a:p>
            <a:fld id="{A4E1CB74-7818-4C88-B969-EAA19F14AC84}" type="slidenum">
              <a:rPr lang="en-GB" smtClean="0"/>
              <a:pPr/>
              <a:t>‹Nr.›</a:t>
            </a:fld>
            <a:endParaRPr lang="en-GB" dirty="0"/>
          </a:p>
        </p:txBody>
      </p:sp>
      <p:sp>
        <p:nvSpPr>
          <p:cNvPr id="16" name="Textfeld 15">
            <a:extLst>
              <a:ext uri="{FF2B5EF4-FFF2-40B4-BE49-F238E27FC236}">
                <a16:creationId xmlns:a16="http://schemas.microsoft.com/office/drawing/2014/main" id="{FE2DA707-42F5-4D15-AE7F-ED48FFC3E24D}"/>
              </a:ext>
            </a:extLst>
          </p:cNvPr>
          <p:cNvSpPr txBox="1"/>
          <p:nvPr userDrawn="1"/>
        </p:nvSpPr>
        <p:spPr>
          <a:xfrm>
            <a:off x="398308" y="6611779"/>
            <a:ext cx="9325154" cy="215444"/>
          </a:xfrm>
          <a:prstGeom prst="rect">
            <a:avLst/>
          </a:prstGeom>
          <a:noFill/>
        </p:spPr>
        <p:txBody>
          <a:bodyPr wrap="square" rtlCol="0">
            <a:spAutoFit/>
          </a:bodyPr>
          <a:lstStyle/>
          <a:p>
            <a:pPr indent="-90170" algn="just"/>
            <a:r>
              <a:rPr lang="de-DE" sz="800" b="0" i="0" dirty="0">
                <a:effectLst/>
                <a:latin typeface="Montserrat" pitchFamily="2" charset="77"/>
              </a:rPr>
              <a:t>© 2025 planpolitik  | </a:t>
            </a:r>
            <a:r>
              <a:rPr lang="de-DE" sz="800" dirty="0">
                <a:latin typeface="Montserrat" pitchFamily="2" charset="77"/>
              </a:rPr>
              <a:t>europa-</a:t>
            </a:r>
            <a:r>
              <a:rPr lang="de-DE" sz="800" dirty="0" err="1">
                <a:latin typeface="Montserrat" pitchFamily="2" charset="77"/>
              </a:rPr>
              <a:t>unterrichten.de</a:t>
            </a:r>
            <a:r>
              <a:rPr lang="de-DE" sz="800" dirty="0">
                <a:latin typeface="Montserrat" pitchFamily="2" charset="77"/>
              </a:rPr>
              <a:t> </a:t>
            </a:r>
            <a:r>
              <a:rPr lang="de-DE" sz="800" b="0" i="0" dirty="0">
                <a:effectLst/>
                <a:latin typeface="Montserrat" pitchFamily="2" charset="77"/>
              </a:rPr>
              <a:t> | </a:t>
            </a:r>
            <a:r>
              <a:rPr lang="de-DE" sz="800" dirty="0">
                <a:latin typeface="Montserrat" pitchFamily="2" charset="77"/>
              </a:rPr>
              <a:t>Nutzung für nichtkommerzielle und pädagogische Zwecke | Unterstützt vom Land Berlin, vertreten durch die Senatskanzlei</a:t>
            </a:r>
            <a:endParaRPr lang="de-DE" sz="800" dirty="0">
              <a:effectLst/>
              <a:latin typeface="Montserrat" pitchFamily="2" charset="77"/>
              <a:ea typeface="Times New Roman" panose="02020603050405020304" pitchFamily="18" charset="0"/>
            </a:endParaRPr>
          </a:p>
        </p:txBody>
      </p:sp>
    </p:spTree>
    <p:extLst>
      <p:ext uri="{BB962C8B-B14F-4D97-AF65-F5344CB8AC3E}">
        <p14:creationId xmlns:p14="http://schemas.microsoft.com/office/powerpoint/2010/main" val="3744583544"/>
      </p:ext>
    </p:extLst>
  </p:cSld>
  <p:clrMap bg1="lt1" tx1="dk1" bg2="lt2" tx2="dk2" accent1="accent1" accent2="accent2" accent3="accent3" accent4="accent4" accent5="accent5" accent6="accent6" hlink="hlink" folHlink="folHlink"/>
  <p:sldLayoutIdLst>
    <p:sldLayoutId id="2147483677" r:id="rId1"/>
    <p:sldLayoutId id="2147483678" r:id="rId2"/>
  </p:sldLayoutIdLst>
  <p:txStyles>
    <p:titleStyle>
      <a:lvl1pPr algn="l" defTabSz="457200" rtl="0" eaLnBrk="1" latinLnBrk="0" hangingPunct="1">
        <a:spcBef>
          <a:spcPct val="0"/>
        </a:spcBef>
        <a:buNone/>
        <a:defRPr sz="3600" kern="1200">
          <a:solidFill>
            <a:schemeClr val="accent1"/>
          </a:solidFill>
          <a:latin typeface="Arial" panose="020B060402020202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Arial" panose="020B0604020202020204" pitchFamily="34" charset="0"/>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Arial" panose="020B0604020202020204" pitchFamily="34" charset="0"/>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Arial" panose="020B0604020202020204" pitchFamily="34" charset="0"/>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Arial" panose="020B0604020202020204" pitchFamily="34" charset="0"/>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Arial" panose="020B0604020202020204" pitchFamily="34" charset="0"/>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C5A4FB8F-F154-470B-8964-B70C5DD94490}"/>
              </a:ext>
            </a:extLst>
          </p:cNvPr>
          <p:cNvSpPr>
            <a:spLocks noGrp="1"/>
          </p:cNvSpPr>
          <p:nvPr>
            <p:ph type="body" sz="quarter" idx="10"/>
          </p:nvPr>
        </p:nvSpPr>
        <p:spPr>
          <a:xfrm>
            <a:off x="961128" y="3101181"/>
            <a:ext cx="6945851" cy="655637"/>
          </a:xfrm>
        </p:spPr>
        <p:txBody>
          <a:bodyPr/>
          <a:lstStyle/>
          <a:p>
            <a:r>
              <a:rPr lang="de-DE" b="1" dirty="0">
                <a:solidFill>
                  <a:schemeClr val="tx1"/>
                </a:solidFill>
              </a:rPr>
              <a:t>M4 Wer hat das Sagen</a:t>
            </a:r>
            <a:br>
              <a:rPr lang="de-DE" b="1" dirty="0">
                <a:solidFill>
                  <a:schemeClr val="tx1"/>
                </a:solidFill>
              </a:rPr>
            </a:br>
            <a:r>
              <a:rPr lang="de-DE" b="1" dirty="0">
                <a:solidFill>
                  <a:schemeClr val="tx1"/>
                </a:solidFill>
              </a:rPr>
              <a:t> in der EU?</a:t>
            </a:r>
          </a:p>
        </p:txBody>
      </p:sp>
    </p:spTree>
    <p:extLst>
      <p:ext uri="{BB962C8B-B14F-4D97-AF65-F5344CB8AC3E}">
        <p14:creationId xmlns:p14="http://schemas.microsoft.com/office/powerpoint/2010/main" val="39014010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79BE4502-4664-A140-6F31-45FE6EC31E2C}"/>
              </a:ext>
            </a:extLst>
          </p:cNvPr>
          <p:cNvSpPr>
            <a:spLocks noGrp="1"/>
          </p:cNvSpPr>
          <p:nvPr>
            <p:ph type="body" sz="quarter" idx="10"/>
          </p:nvPr>
        </p:nvSpPr>
        <p:spPr/>
        <p:txBody>
          <a:bodyPr/>
          <a:lstStyle/>
          <a:p>
            <a:endParaRPr lang="de-DE" dirty="0"/>
          </a:p>
        </p:txBody>
      </p:sp>
      <p:sp>
        <p:nvSpPr>
          <p:cNvPr id="3" name="Textplatzhalter 2">
            <a:extLst>
              <a:ext uri="{FF2B5EF4-FFF2-40B4-BE49-F238E27FC236}">
                <a16:creationId xmlns:a16="http://schemas.microsoft.com/office/drawing/2014/main" id="{FCFD1614-F059-0BA0-453D-5E1F08F3E7EE}"/>
              </a:ext>
            </a:extLst>
          </p:cNvPr>
          <p:cNvSpPr>
            <a:spLocks noGrp="1"/>
          </p:cNvSpPr>
          <p:nvPr>
            <p:ph type="body" sz="quarter" idx="11"/>
          </p:nvPr>
        </p:nvSpPr>
        <p:spPr/>
        <p:txBody>
          <a:bodyPr>
            <a:normAutofit/>
          </a:bodyPr>
          <a:lstStyle/>
          <a:p>
            <a:pPr marL="0" indent="0">
              <a:buNone/>
            </a:pPr>
            <a:r>
              <a:rPr lang="de-DE" sz="2800" b="1" dirty="0">
                <a:latin typeface="Calibri" panose="020F0502020204030204" pitchFamily="34" charset="0"/>
                <a:cs typeface="Calibri" panose="020F0502020204030204" pitchFamily="34" charset="0"/>
              </a:rPr>
              <a:t>7. Wer ist zuständig für die Uniformen der Polizei?</a:t>
            </a:r>
          </a:p>
          <a:p>
            <a:pPr marL="0" indent="0">
              <a:buNone/>
            </a:pPr>
            <a:endParaRPr lang="de-DE" sz="2800" dirty="0">
              <a:latin typeface="Calibri" panose="020F0502020204030204" pitchFamily="34" charset="0"/>
              <a:cs typeface="Calibri" panose="020F0502020204030204" pitchFamily="34" charset="0"/>
            </a:endParaRPr>
          </a:p>
        </p:txBody>
      </p:sp>
      <p:sp>
        <p:nvSpPr>
          <p:cNvPr id="13" name="Textfeld 12">
            <a:extLst>
              <a:ext uri="{FF2B5EF4-FFF2-40B4-BE49-F238E27FC236}">
                <a16:creationId xmlns:a16="http://schemas.microsoft.com/office/drawing/2014/main" id="{5F66D03C-EB53-6BC4-4129-662DD5693C28}"/>
              </a:ext>
            </a:extLst>
          </p:cNvPr>
          <p:cNvSpPr txBox="1"/>
          <p:nvPr/>
        </p:nvSpPr>
        <p:spPr>
          <a:xfrm>
            <a:off x="0" y="5437793"/>
            <a:ext cx="4420020" cy="954107"/>
          </a:xfrm>
          <a:prstGeom prst="rect">
            <a:avLst/>
          </a:prstGeom>
          <a:noFill/>
        </p:spPr>
        <p:txBody>
          <a:bodyPr wrap="square">
            <a:spAutoFit/>
          </a:bodyPr>
          <a:lstStyle/>
          <a:p>
            <a:pPr algn="ctr"/>
            <a:r>
              <a:rPr lang="de-DE" sz="2800" dirty="0">
                <a:solidFill>
                  <a:srgbClr val="FF0000"/>
                </a:solidFill>
                <a:latin typeface="Calibri" panose="020F0502020204030204" pitchFamily="34" charset="0"/>
                <a:cs typeface="Calibri" panose="020F0502020204030204" pitchFamily="34" charset="0"/>
              </a:rPr>
              <a:t>Die EU und die Mitgliedstaaten</a:t>
            </a:r>
          </a:p>
        </p:txBody>
      </p:sp>
      <p:sp>
        <p:nvSpPr>
          <p:cNvPr id="14" name="Textfeld 13">
            <a:extLst>
              <a:ext uri="{FF2B5EF4-FFF2-40B4-BE49-F238E27FC236}">
                <a16:creationId xmlns:a16="http://schemas.microsoft.com/office/drawing/2014/main" id="{E406D711-054D-1DB4-D867-E601E660AE78}"/>
              </a:ext>
            </a:extLst>
          </p:cNvPr>
          <p:cNvSpPr txBox="1"/>
          <p:nvPr/>
        </p:nvSpPr>
        <p:spPr>
          <a:xfrm>
            <a:off x="6575805" y="5437793"/>
            <a:ext cx="3563450" cy="523220"/>
          </a:xfrm>
          <a:prstGeom prst="rect">
            <a:avLst/>
          </a:prstGeom>
          <a:noFill/>
        </p:spPr>
        <p:txBody>
          <a:bodyPr wrap="square">
            <a:spAutoFit/>
          </a:bodyPr>
          <a:lstStyle/>
          <a:p>
            <a:pPr algn="ctr"/>
            <a:r>
              <a:rPr lang="de-DE" sz="2800" dirty="0">
                <a:solidFill>
                  <a:srgbClr val="00B050"/>
                </a:solidFill>
                <a:latin typeface="Calibri" panose="020F0502020204030204" pitchFamily="34" charset="0"/>
                <a:cs typeface="Calibri" panose="020F0502020204030204" pitchFamily="34" charset="0"/>
              </a:rPr>
              <a:t>Die Mitgliedstaaten</a:t>
            </a:r>
          </a:p>
        </p:txBody>
      </p:sp>
      <p:sp>
        <p:nvSpPr>
          <p:cNvPr id="15" name="Textfeld 14">
            <a:extLst>
              <a:ext uri="{FF2B5EF4-FFF2-40B4-BE49-F238E27FC236}">
                <a16:creationId xmlns:a16="http://schemas.microsoft.com/office/drawing/2014/main" id="{02A7C657-5C3B-B383-7481-8281E93A36B3}"/>
              </a:ext>
            </a:extLst>
          </p:cNvPr>
          <p:cNvSpPr txBox="1"/>
          <p:nvPr/>
        </p:nvSpPr>
        <p:spPr>
          <a:xfrm>
            <a:off x="3919584" y="2095874"/>
            <a:ext cx="3563450" cy="523220"/>
          </a:xfrm>
          <a:prstGeom prst="rect">
            <a:avLst/>
          </a:prstGeom>
          <a:noFill/>
        </p:spPr>
        <p:txBody>
          <a:bodyPr wrap="square">
            <a:spAutoFit/>
          </a:bodyPr>
          <a:lstStyle/>
          <a:p>
            <a:pPr algn="ctr"/>
            <a:r>
              <a:rPr lang="de-DE" sz="2800" dirty="0">
                <a:solidFill>
                  <a:srgbClr val="00B0F0"/>
                </a:solidFill>
                <a:latin typeface="Calibri" panose="020F0502020204030204" pitchFamily="34" charset="0"/>
                <a:cs typeface="Calibri" panose="020F0502020204030204" pitchFamily="34" charset="0"/>
              </a:rPr>
              <a:t>Die EU</a:t>
            </a:r>
          </a:p>
        </p:txBody>
      </p:sp>
      <p:pic>
        <p:nvPicPr>
          <p:cNvPr id="5" name="Grafik 4" descr="Ein Bild, das Person, draußen, Kleidung, Straße enthält.&#10;&#10;Automatisch generierte Beschreibung">
            <a:extLst>
              <a:ext uri="{FF2B5EF4-FFF2-40B4-BE49-F238E27FC236}">
                <a16:creationId xmlns:a16="http://schemas.microsoft.com/office/drawing/2014/main" id="{A6FB972B-3373-45FA-B57D-E4A69CC60C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06878" y="2726383"/>
            <a:ext cx="3988862" cy="2620298"/>
          </a:xfrm>
          <a:prstGeom prst="rect">
            <a:avLst/>
          </a:prstGeom>
        </p:spPr>
      </p:pic>
      <p:sp>
        <p:nvSpPr>
          <p:cNvPr id="6" name="Alternativer Prozess 5">
            <a:extLst>
              <a:ext uri="{FF2B5EF4-FFF2-40B4-BE49-F238E27FC236}">
                <a16:creationId xmlns:a16="http://schemas.microsoft.com/office/drawing/2014/main" id="{77D26F11-74F6-0891-0D15-09FFB6D6D613}"/>
              </a:ext>
            </a:extLst>
          </p:cNvPr>
          <p:cNvSpPr/>
          <p:nvPr/>
        </p:nvSpPr>
        <p:spPr>
          <a:xfrm>
            <a:off x="6770537" y="5443135"/>
            <a:ext cx="3173985" cy="574080"/>
          </a:xfrm>
          <a:prstGeom prst="flowChartAlternateProcess">
            <a:avLst/>
          </a:prstGeom>
          <a:noFill/>
          <a:ln w="63500">
            <a:solidFill>
              <a:schemeClr val="accent5">
                <a:alpha val="48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692926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79BE4502-4664-A140-6F31-45FE6EC31E2C}"/>
              </a:ext>
            </a:extLst>
          </p:cNvPr>
          <p:cNvSpPr>
            <a:spLocks noGrp="1"/>
          </p:cNvSpPr>
          <p:nvPr>
            <p:ph type="body" sz="quarter" idx="10"/>
          </p:nvPr>
        </p:nvSpPr>
        <p:spPr/>
        <p:txBody>
          <a:bodyPr/>
          <a:lstStyle/>
          <a:p>
            <a:endParaRPr lang="de-DE" dirty="0"/>
          </a:p>
        </p:txBody>
      </p:sp>
      <p:sp>
        <p:nvSpPr>
          <p:cNvPr id="3" name="Textplatzhalter 2">
            <a:extLst>
              <a:ext uri="{FF2B5EF4-FFF2-40B4-BE49-F238E27FC236}">
                <a16:creationId xmlns:a16="http://schemas.microsoft.com/office/drawing/2014/main" id="{FCFD1614-F059-0BA0-453D-5E1F08F3E7EE}"/>
              </a:ext>
            </a:extLst>
          </p:cNvPr>
          <p:cNvSpPr>
            <a:spLocks noGrp="1"/>
          </p:cNvSpPr>
          <p:nvPr>
            <p:ph type="body" sz="quarter" idx="11"/>
          </p:nvPr>
        </p:nvSpPr>
        <p:spPr/>
        <p:txBody>
          <a:bodyPr>
            <a:normAutofit/>
          </a:bodyPr>
          <a:lstStyle/>
          <a:p>
            <a:pPr marL="0" indent="0">
              <a:buNone/>
            </a:pPr>
            <a:r>
              <a:rPr lang="de-DE" sz="2800" b="1" dirty="0">
                <a:latin typeface="Calibri" panose="020F0502020204030204" pitchFamily="34" charset="0"/>
                <a:cs typeface="Calibri" panose="020F0502020204030204" pitchFamily="34" charset="0"/>
              </a:rPr>
              <a:t>8. Wer ist dafür zuständig, ob in Gaststätten geraucht werden darf oder nicht?</a:t>
            </a:r>
          </a:p>
        </p:txBody>
      </p:sp>
      <p:sp>
        <p:nvSpPr>
          <p:cNvPr id="13" name="Textfeld 12">
            <a:extLst>
              <a:ext uri="{FF2B5EF4-FFF2-40B4-BE49-F238E27FC236}">
                <a16:creationId xmlns:a16="http://schemas.microsoft.com/office/drawing/2014/main" id="{5F66D03C-EB53-6BC4-4129-662DD5693C28}"/>
              </a:ext>
            </a:extLst>
          </p:cNvPr>
          <p:cNvSpPr txBox="1"/>
          <p:nvPr/>
        </p:nvSpPr>
        <p:spPr>
          <a:xfrm>
            <a:off x="0" y="5437793"/>
            <a:ext cx="4420020" cy="954107"/>
          </a:xfrm>
          <a:prstGeom prst="rect">
            <a:avLst/>
          </a:prstGeom>
          <a:noFill/>
        </p:spPr>
        <p:txBody>
          <a:bodyPr wrap="square">
            <a:spAutoFit/>
          </a:bodyPr>
          <a:lstStyle/>
          <a:p>
            <a:pPr algn="ctr"/>
            <a:r>
              <a:rPr lang="de-DE" sz="2800" dirty="0">
                <a:solidFill>
                  <a:srgbClr val="D51020"/>
                </a:solidFill>
                <a:latin typeface="Calibri" panose="020F0502020204030204" pitchFamily="34" charset="0"/>
                <a:cs typeface="Calibri" panose="020F0502020204030204" pitchFamily="34" charset="0"/>
              </a:rPr>
              <a:t>Die EU und die Mitgliedstaaten</a:t>
            </a:r>
          </a:p>
        </p:txBody>
      </p:sp>
      <p:sp>
        <p:nvSpPr>
          <p:cNvPr id="14" name="Textfeld 13">
            <a:extLst>
              <a:ext uri="{FF2B5EF4-FFF2-40B4-BE49-F238E27FC236}">
                <a16:creationId xmlns:a16="http://schemas.microsoft.com/office/drawing/2014/main" id="{E406D711-054D-1DB4-D867-E601E660AE78}"/>
              </a:ext>
            </a:extLst>
          </p:cNvPr>
          <p:cNvSpPr txBox="1"/>
          <p:nvPr/>
        </p:nvSpPr>
        <p:spPr>
          <a:xfrm>
            <a:off x="6575805" y="5437793"/>
            <a:ext cx="3563450" cy="523220"/>
          </a:xfrm>
          <a:prstGeom prst="rect">
            <a:avLst/>
          </a:prstGeom>
          <a:noFill/>
        </p:spPr>
        <p:txBody>
          <a:bodyPr wrap="square">
            <a:spAutoFit/>
          </a:bodyPr>
          <a:lstStyle/>
          <a:p>
            <a:pPr algn="ctr"/>
            <a:r>
              <a:rPr lang="de-DE" sz="2800" dirty="0">
                <a:solidFill>
                  <a:srgbClr val="00B050"/>
                </a:solidFill>
                <a:latin typeface="Calibri" panose="020F0502020204030204" pitchFamily="34" charset="0"/>
                <a:cs typeface="Calibri" panose="020F0502020204030204" pitchFamily="34" charset="0"/>
              </a:rPr>
              <a:t>Die Mitgliedstaaten</a:t>
            </a:r>
          </a:p>
        </p:txBody>
      </p:sp>
      <p:sp>
        <p:nvSpPr>
          <p:cNvPr id="15" name="Textfeld 14">
            <a:extLst>
              <a:ext uri="{FF2B5EF4-FFF2-40B4-BE49-F238E27FC236}">
                <a16:creationId xmlns:a16="http://schemas.microsoft.com/office/drawing/2014/main" id="{02A7C657-5C3B-B383-7481-8281E93A36B3}"/>
              </a:ext>
            </a:extLst>
          </p:cNvPr>
          <p:cNvSpPr txBox="1"/>
          <p:nvPr/>
        </p:nvSpPr>
        <p:spPr>
          <a:xfrm>
            <a:off x="3919584" y="2095874"/>
            <a:ext cx="3563450" cy="523220"/>
          </a:xfrm>
          <a:prstGeom prst="rect">
            <a:avLst/>
          </a:prstGeom>
          <a:noFill/>
        </p:spPr>
        <p:txBody>
          <a:bodyPr wrap="square">
            <a:spAutoFit/>
          </a:bodyPr>
          <a:lstStyle/>
          <a:p>
            <a:pPr algn="ctr"/>
            <a:r>
              <a:rPr lang="de-DE" sz="2800" dirty="0">
                <a:solidFill>
                  <a:srgbClr val="00B0F0"/>
                </a:solidFill>
                <a:latin typeface="Calibri" panose="020F0502020204030204" pitchFamily="34" charset="0"/>
                <a:cs typeface="Calibri" panose="020F0502020204030204" pitchFamily="34" charset="0"/>
              </a:rPr>
              <a:t>Die EU</a:t>
            </a:r>
          </a:p>
        </p:txBody>
      </p:sp>
      <p:pic>
        <p:nvPicPr>
          <p:cNvPr id="8" name="Grafik 7" descr="Ein Bild, das Beschilderung, Schild, draußen, Im Haus enthält.&#10;&#10;Automatisch generierte Beschreibung">
            <a:extLst>
              <a:ext uri="{FF2B5EF4-FFF2-40B4-BE49-F238E27FC236}">
                <a16:creationId xmlns:a16="http://schemas.microsoft.com/office/drawing/2014/main" id="{C573A6D3-B6A2-4DB2-194E-F66167A0EA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42265" y="2726383"/>
            <a:ext cx="3930447" cy="2620298"/>
          </a:xfrm>
          <a:prstGeom prst="rect">
            <a:avLst/>
          </a:prstGeom>
        </p:spPr>
      </p:pic>
      <p:sp>
        <p:nvSpPr>
          <p:cNvPr id="9" name="Alternativer Prozess 8">
            <a:extLst>
              <a:ext uri="{FF2B5EF4-FFF2-40B4-BE49-F238E27FC236}">
                <a16:creationId xmlns:a16="http://schemas.microsoft.com/office/drawing/2014/main" id="{951B3FBB-90FA-DEDB-09A7-7330687BB111}"/>
              </a:ext>
            </a:extLst>
          </p:cNvPr>
          <p:cNvSpPr/>
          <p:nvPr/>
        </p:nvSpPr>
        <p:spPr>
          <a:xfrm>
            <a:off x="6770537" y="5443135"/>
            <a:ext cx="3173985" cy="574080"/>
          </a:xfrm>
          <a:prstGeom prst="flowChartAlternateProcess">
            <a:avLst/>
          </a:prstGeom>
          <a:noFill/>
          <a:ln w="63500">
            <a:solidFill>
              <a:schemeClr val="accent5">
                <a:alpha val="48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03329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79BE4502-4664-A140-6F31-45FE6EC31E2C}"/>
              </a:ext>
            </a:extLst>
          </p:cNvPr>
          <p:cNvSpPr>
            <a:spLocks noGrp="1"/>
          </p:cNvSpPr>
          <p:nvPr>
            <p:ph type="body" sz="quarter" idx="10"/>
          </p:nvPr>
        </p:nvSpPr>
        <p:spPr/>
        <p:txBody>
          <a:bodyPr/>
          <a:lstStyle/>
          <a:p>
            <a:endParaRPr lang="de-DE" dirty="0"/>
          </a:p>
        </p:txBody>
      </p:sp>
      <p:sp>
        <p:nvSpPr>
          <p:cNvPr id="3" name="Textplatzhalter 2">
            <a:extLst>
              <a:ext uri="{FF2B5EF4-FFF2-40B4-BE49-F238E27FC236}">
                <a16:creationId xmlns:a16="http://schemas.microsoft.com/office/drawing/2014/main" id="{FCFD1614-F059-0BA0-453D-5E1F08F3E7EE}"/>
              </a:ext>
            </a:extLst>
          </p:cNvPr>
          <p:cNvSpPr>
            <a:spLocks noGrp="1"/>
          </p:cNvSpPr>
          <p:nvPr>
            <p:ph type="body" sz="quarter" idx="11"/>
          </p:nvPr>
        </p:nvSpPr>
        <p:spPr/>
        <p:txBody>
          <a:bodyPr>
            <a:normAutofit/>
          </a:bodyPr>
          <a:lstStyle/>
          <a:p>
            <a:pPr marL="0" indent="0">
              <a:buNone/>
            </a:pPr>
            <a:r>
              <a:rPr lang="de-DE" sz="2800" b="1" dirty="0">
                <a:latin typeface="Calibri" panose="020F0502020204030204" pitchFamily="34" charset="0"/>
                <a:cs typeface="Calibri" panose="020F0502020204030204" pitchFamily="34" charset="0"/>
              </a:rPr>
              <a:t>9. Wer ist dafür zuständig, dass am Flughafen das Handgepäck durchleuchtet wird?</a:t>
            </a:r>
          </a:p>
          <a:p>
            <a:pPr marL="0" indent="0">
              <a:buNone/>
            </a:pPr>
            <a:endParaRPr lang="de-DE" sz="2800" dirty="0">
              <a:latin typeface="Calibri" panose="020F0502020204030204" pitchFamily="34" charset="0"/>
              <a:cs typeface="Calibri" panose="020F0502020204030204" pitchFamily="34" charset="0"/>
            </a:endParaRPr>
          </a:p>
        </p:txBody>
      </p:sp>
      <p:sp>
        <p:nvSpPr>
          <p:cNvPr id="13" name="Textfeld 12">
            <a:extLst>
              <a:ext uri="{FF2B5EF4-FFF2-40B4-BE49-F238E27FC236}">
                <a16:creationId xmlns:a16="http://schemas.microsoft.com/office/drawing/2014/main" id="{5F66D03C-EB53-6BC4-4129-662DD5693C28}"/>
              </a:ext>
            </a:extLst>
          </p:cNvPr>
          <p:cNvSpPr txBox="1"/>
          <p:nvPr/>
        </p:nvSpPr>
        <p:spPr>
          <a:xfrm>
            <a:off x="0" y="5437793"/>
            <a:ext cx="4420020" cy="954107"/>
          </a:xfrm>
          <a:prstGeom prst="rect">
            <a:avLst/>
          </a:prstGeom>
          <a:noFill/>
        </p:spPr>
        <p:txBody>
          <a:bodyPr wrap="square">
            <a:spAutoFit/>
          </a:bodyPr>
          <a:lstStyle/>
          <a:p>
            <a:pPr algn="ctr"/>
            <a:r>
              <a:rPr lang="de-DE" sz="2800" dirty="0">
                <a:solidFill>
                  <a:srgbClr val="FF0000"/>
                </a:solidFill>
                <a:latin typeface="Calibri" panose="020F0502020204030204" pitchFamily="34" charset="0"/>
                <a:cs typeface="Calibri" panose="020F0502020204030204" pitchFamily="34" charset="0"/>
              </a:rPr>
              <a:t>Die EU und die Mitgliedstaaten</a:t>
            </a:r>
          </a:p>
        </p:txBody>
      </p:sp>
      <p:sp>
        <p:nvSpPr>
          <p:cNvPr id="14" name="Textfeld 13">
            <a:extLst>
              <a:ext uri="{FF2B5EF4-FFF2-40B4-BE49-F238E27FC236}">
                <a16:creationId xmlns:a16="http://schemas.microsoft.com/office/drawing/2014/main" id="{E406D711-054D-1DB4-D867-E601E660AE78}"/>
              </a:ext>
            </a:extLst>
          </p:cNvPr>
          <p:cNvSpPr txBox="1"/>
          <p:nvPr/>
        </p:nvSpPr>
        <p:spPr>
          <a:xfrm>
            <a:off x="6575805" y="5437793"/>
            <a:ext cx="3563450" cy="523220"/>
          </a:xfrm>
          <a:prstGeom prst="rect">
            <a:avLst/>
          </a:prstGeom>
          <a:noFill/>
        </p:spPr>
        <p:txBody>
          <a:bodyPr wrap="square">
            <a:spAutoFit/>
          </a:bodyPr>
          <a:lstStyle/>
          <a:p>
            <a:pPr algn="ctr"/>
            <a:r>
              <a:rPr lang="de-DE" sz="2800" dirty="0">
                <a:solidFill>
                  <a:srgbClr val="00B050"/>
                </a:solidFill>
                <a:latin typeface="Calibri" panose="020F0502020204030204" pitchFamily="34" charset="0"/>
                <a:cs typeface="Calibri" panose="020F0502020204030204" pitchFamily="34" charset="0"/>
              </a:rPr>
              <a:t>Die Mitgliedstaaten</a:t>
            </a:r>
          </a:p>
        </p:txBody>
      </p:sp>
      <p:sp>
        <p:nvSpPr>
          <p:cNvPr id="15" name="Textfeld 14">
            <a:extLst>
              <a:ext uri="{FF2B5EF4-FFF2-40B4-BE49-F238E27FC236}">
                <a16:creationId xmlns:a16="http://schemas.microsoft.com/office/drawing/2014/main" id="{02A7C657-5C3B-B383-7481-8281E93A36B3}"/>
              </a:ext>
            </a:extLst>
          </p:cNvPr>
          <p:cNvSpPr txBox="1"/>
          <p:nvPr/>
        </p:nvSpPr>
        <p:spPr>
          <a:xfrm>
            <a:off x="3919584" y="2095874"/>
            <a:ext cx="3563450" cy="523220"/>
          </a:xfrm>
          <a:prstGeom prst="rect">
            <a:avLst/>
          </a:prstGeom>
          <a:noFill/>
        </p:spPr>
        <p:txBody>
          <a:bodyPr wrap="square">
            <a:spAutoFit/>
          </a:bodyPr>
          <a:lstStyle/>
          <a:p>
            <a:pPr algn="ctr"/>
            <a:r>
              <a:rPr lang="de-DE" sz="2800" dirty="0">
                <a:solidFill>
                  <a:srgbClr val="00B0F0"/>
                </a:solidFill>
                <a:latin typeface="Calibri" panose="020F0502020204030204" pitchFamily="34" charset="0"/>
                <a:cs typeface="Calibri" panose="020F0502020204030204" pitchFamily="34" charset="0"/>
              </a:rPr>
              <a:t>Die EU</a:t>
            </a:r>
          </a:p>
        </p:txBody>
      </p:sp>
      <p:pic>
        <p:nvPicPr>
          <p:cNvPr id="5" name="Grafik 4" descr="Ein Bild, das Person, Handtasche, Gepäck und Koffer, Kleidung enthält.&#10;&#10;Automatisch generierte Beschreibung">
            <a:extLst>
              <a:ext uri="{FF2B5EF4-FFF2-40B4-BE49-F238E27FC236}">
                <a16:creationId xmlns:a16="http://schemas.microsoft.com/office/drawing/2014/main" id="{2773523A-10A2-0A02-1AD6-B2100945B7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36085" y="2727387"/>
            <a:ext cx="3930447" cy="2619294"/>
          </a:xfrm>
          <a:prstGeom prst="rect">
            <a:avLst/>
          </a:prstGeom>
        </p:spPr>
      </p:pic>
      <p:sp>
        <p:nvSpPr>
          <p:cNvPr id="6" name="Alternativer Prozess 5">
            <a:extLst>
              <a:ext uri="{FF2B5EF4-FFF2-40B4-BE49-F238E27FC236}">
                <a16:creationId xmlns:a16="http://schemas.microsoft.com/office/drawing/2014/main" id="{EB84D51C-E846-3B59-254D-DCDFD09D69CE}"/>
              </a:ext>
            </a:extLst>
          </p:cNvPr>
          <p:cNvSpPr/>
          <p:nvPr/>
        </p:nvSpPr>
        <p:spPr>
          <a:xfrm>
            <a:off x="947057" y="5467434"/>
            <a:ext cx="2645229" cy="866011"/>
          </a:xfrm>
          <a:prstGeom prst="flowChartAlternateProcess">
            <a:avLst/>
          </a:prstGeom>
          <a:noFill/>
          <a:ln w="63500">
            <a:solidFill>
              <a:schemeClr val="accent5">
                <a:alpha val="48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910941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79BE4502-4664-A140-6F31-45FE6EC31E2C}"/>
              </a:ext>
            </a:extLst>
          </p:cNvPr>
          <p:cNvSpPr>
            <a:spLocks noGrp="1"/>
          </p:cNvSpPr>
          <p:nvPr>
            <p:ph type="body" sz="quarter" idx="10"/>
          </p:nvPr>
        </p:nvSpPr>
        <p:spPr/>
        <p:txBody>
          <a:bodyPr/>
          <a:lstStyle/>
          <a:p>
            <a:endParaRPr lang="de-DE" dirty="0"/>
          </a:p>
        </p:txBody>
      </p:sp>
      <p:sp>
        <p:nvSpPr>
          <p:cNvPr id="3" name="Textplatzhalter 2">
            <a:extLst>
              <a:ext uri="{FF2B5EF4-FFF2-40B4-BE49-F238E27FC236}">
                <a16:creationId xmlns:a16="http://schemas.microsoft.com/office/drawing/2014/main" id="{FCFD1614-F059-0BA0-453D-5E1F08F3E7EE}"/>
              </a:ext>
            </a:extLst>
          </p:cNvPr>
          <p:cNvSpPr>
            <a:spLocks noGrp="1"/>
          </p:cNvSpPr>
          <p:nvPr>
            <p:ph type="body" sz="quarter" idx="11"/>
          </p:nvPr>
        </p:nvSpPr>
        <p:spPr>
          <a:xfrm>
            <a:off x="646113" y="1282700"/>
            <a:ext cx="10174287" cy="5018088"/>
          </a:xfrm>
        </p:spPr>
        <p:txBody>
          <a:bodyPr>
            <a:normAutofit/>
          </a:bodyPr>
          <a:lstStyle/>
          <a:p>
            <a:pPr marL="0" indent="0">
              <a:buNone/>
            </a:pPr>
            <a:r>
              <a:rPr lang="de-DE" sz="2800" b="1" dirty="0">
                <a:latin typeface="Calibri" panose="020F0502020204030204" pitchFamily="34" charset="0"/>
                <a:cs typeface="Calibri" panose="020F0502020204030204" pitchFamily="34" charset="0"/>
              </a:rPr>
              <a:t>10. Wer ist dafür zuständig, dass Handy-Ladekabel einheitlich sind?</a:t>
            </a:r>
          </a:p>
        </p:txBody>
      </p:sp>
      <p:sp>
        <p:nvSpPr>
          <p:cNvPr id="13" name="Textfeld 12">
            <a:extLst>
              <a:ext uri="{FF2B5EF4-FFF2-40B4-BE49-F238E27FC236}">
                <a16:creationId xmlns:a16="http://schemas.microsoft.com/office/drawing/2014/main" id="{5F66D03C-EB53-6BC4-4129-662DD5693C28}"/>
              </a:ext>
            </a:extLst>
          </p:cNvPr>
          <p:cNvSpPr txBox="1"/>
          <p:nvPr/>
        </p:nvSpPr>
        <p:spPr>
          <a:xfrm>
            <a:off x="0" y="5437793"/>
            <a:ext cx="4420020" cy="954107"/>
          </a:xfrm>
          <a:prstGeom prst="rect">
            <a:avLst/>
          </a:prstGeom>
          <a:noFill/>
        </p:spPr>
        <p:txBody>
          <a:bodyPr wrap="square">
            <a:spAutoFit/>
          </a:bodyPr>
          <a:lstStyle/>
          <a:p>
            <a:pPr algn="ctr"/>
            <a:r>
              <a:rPr lang="de-DE" sz="2800" dirty="0">
                <a:solidFill>
                  <a:srgbClr val="FF0000"/>
                </a:solidFill>
                <a:latin typeface="Calibri" panose="020F0502020204030204" pitchFamily="34" charset="0"/>
                <a:cs typeface="Calibri" panose="020F0502020204030204" pitchFamily="34" charset="0"/>
              </a:rPr>
              <a:t>Die EU und die Mitgliedstaaten</a:t>
            </a:r>
          </a:p>
        </p:txBody>
      </p:sp>
      <p:sp>
        <p:nvSpPr>
          <p:cNvPr id="14" name="Textfeld 13">
            <a:extLst>
              <a:ext uri="{FF2B5EF4-FFF2-40B4-BE49-F238E27FC236}">
                <a16:creationId xmlns:a16="http://schemas.microsoft.com/office/drawing/2014/main" id="{E406D711-054D-1DB4-D867-E601E660AE78}"/>
              </a:ext>
            </a:extLst>
          </p:cNvPr>
          <p:cNvSpPr txBox="1"/>
          <p:nvPr/>
        </p:nvSpPr>
        <p:spPr>
          <a:xfrm>
            <a:off x="6575805" y="5437793"/>
            <a:ext cx="3563450" cy="523220"/>
          </a:xfrm>
          <a:prstGeom prst="rect">
            <a:avLst/>
          </a:prstGeom>
          <a:noFill/>
        </p:spPr>
        <p:txBody>
          <a:bodyPr wrap="square">
            <a:spAutoFit/>
          </a:bodyPr>
          <a:lstStyle/>
          <a:p>
            <a:pPr algn="ctr"/>
            <a:r>
              <a:rPr lang="de-DE" sz="2800" dirty="0">
                <a:solidFill>
                  <a:srgbClr val="00B050"/>
                </a:solidFill>
                <a:latin typeface="Calibri" panose="020F0502020204030204" pitchFamily="34" charset="0"/>
                <a:cs typeface="Calibri" panose="020F0502020204030204" pitchFamily="34" charset="0"/>
              </a:rPr>
              <a:t>Die Mitgliedstaaten</a:t>
            </a:r>
          </a:p>
        </p:txBody>
      </p:sp>
      <p:sp>
        <p:nvSpPr>
          <p:cNvPr id="15" name="Textfeld 14">
            <a:extLst>
              <a:ext uri="{FF2B5EF4-FFF2-40B4-BE49-F238E27FC236}">
                <a16:creationId xmlns:a16="http://schemas.microsoft.com/office/drawing/2014/main" id="{02A7C657-5C3B-B383-7481-8281E93A36B3}"/>
              </a:ext>
            </a:extLst>
          </p:cNvPr>
          <p:cNvSpPr txBox="1"/>
          <p:nvPr/>
        </p:nvSpPr>
        <p:spPr>
          <a:xfrm>
            <a:off x="3919584" y="2095874"/>
            <a:ext cx="3563450" cy="523220"/>
          </a:xfrm>
          <a:prstGeom prst="rect">
            <a:avLst/>
          </a:prstGeom>
          <a:noFill/>
        </p:spPr>
        <p:txBody>
          <a:bodyPr wrap="square">
            <a:spAutoFit/>
          </a:bodyPr>
          <a:lstStyle/>
          <a:p>
            <a:pPr algn="ctr"/>
            <a:r>
              <a:rPr lang="de-DE" sz="2800" dirty="0">
                <a:solidFill>
                  <a:srgbClr val="00B0F0"/>
                </a:solidFill>
                <a:latin typeface="Calibri" panose="020F0502020204030204" pitchFamily="34" charset="0"/>
                <a:cs typeface="Calibri" panose="020F0502020204030204" pitchFamily="34" charset="0"/>
              </a:rPr>
              <a:t>Die EU</a:t>
            </a:r>
          </a:p>
        </p:txBody>
      </p:sp>
      <p:pic>
        <p:nvPicPr>
          <p:cNvPr id="5" name="Grafik 4" descr="Ein Bild, das Kabel, Gerät, Elektronisches Gerät, Im Haus enthält.&#10;&#10;Automatisch generierte Beschreibung">
            <a:extLst>
              <a:ext uri="{FF2B5EF4-FFF2-40B4-BE49-F238E27FC236}">
                <a16:creationId xmlns:a16="http://schemas.microsoft.com/office/drawing/2014/main" id="{5063586F-E7B1-8944-357E-0287C8A388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23535" y="2718294"/>
            <a:ext cx="3955547" cy="2620299"/>
          </a:xfrm>
          <a:prstGeom prst="rect">
            <a:avLst/>
          </a:prstGeom>
        </p:spPr>
      </p:pic>
      <p:sp>
        <p:nvSpPr>
          <p:cNvPr id="6" name="Alternativer Prozess 5">
            <a:extLst>
              <a:ext uri="{FF2B5EF4-FFF2-40B4-BE49-F238E27FC236}">
                <a16:creationId xmlns:a16="http://schemas.microsoft.com/office/drawing/2014/main" id="{B7C6193F-658B-BDDE-149D-499410C242AA}"/>
              </a:ext>
            </a:extLst>
          </p:cNvPr>
          <p:cNvSpPr/>
          <p:nvPr/>
        </p:nvSpPr>
        <p:spPr>
          <a:xfrm>
            <a:off x="4751614" y="2047398"/>
            <a:ext cx="1824191" cy="574080"/>
          </a:xfrm>
          <a:prstGeom prst="flowChartAlternateProcess">
            <a:avLst/>
          </a:prstGeom>
          <a:noFill/>
          <a:ln w="63500">
            <a:solidFill>
              <a:schemeClr val="accent5">
                <a:alpha val="48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164420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79BE4502-4664-A140-6F31-45FE6EC31E2C}"/>
              </a:ext>
            </a:extLst>
          </p:cNvPr>
          <p:cNvSpPr>
            <a:spLocks noGrp="1"/>
          </p:cNvSpPr>
          <p:nvPr>
            <p:ph type="body" sz="quarter" idx="10"/>
          </p:nvPr>
        </p:nvSpPr>
        <p:spPr/>
        <p:txBody>
          <a:bodyPr/>
          <a:lstStyle/>
          <a:p>
            <a:endParaRPr lang="de-DE" dirty="0"/>
          </a:p>
        </p:txBody>
      </p:sp>
      <p:sp>
        <p:nvSpPr>
          <p:cNvPr id="3" name="Textplatzhalter 2">
            <a:extLst>
              <a:ext uri="{FF2B5EF4-FFF2-40B4-BE49-F238E27FC236}">
                <a16:creationId xmlns:a16="http://schemas.microsoft.com/office/drawing/2014/main" id="{FCFD1614-F059-0BA0-453D-5E1F08F3E7EE}"/>
              </a:ext>
            </a:extLst>
          </p:cNvPr>
          <p:cNvSpPr>
            <a:spLocks noGrp="1"/>
          </p:cNvSpPr>
          <p:nvPr>
            <p:ph type="body" sz="quarter" idx="11"/>
          </p:nvPr>
        </p:nvSpPr>
        <p:spPr/>
        <p:txBody>
          <a:bodyPr>
            <a:normAutofit/>
          </a:bodyPr>
          <a:lstStyle/>
          <a:p>
            <a:pPr marL="0" indent="0">
              <a:buNone/>
            </a:pPr>
            <a:r>
              <a:rPr lang="de-DE" sz="2800" b="1" dirty="0">
                <a:latin typeface="Calibri" panose="020F0502020204030204" pitchFamily="34" charset="0"/>
                <a:cs typeface="Calibri" panose="020F0502020204030204" pitchFamily="34" charset="0"/>
              </a:rPr>
              <a:t>11. Wer ist dafür zuständig, wie hoch die Mehrwertsteuer ist? </a:t>
            </a:r>
          </a:p>
          <a:p>
            <a:pPr marL="0" indent="0">
              <a:buNone/>
            </a:pPr>
            <a:endParaRPr lang="de-DE" sz="2800" dirty="0">
              <a:latin typeface="Calibri" panose="020F0502020204030204" pitchFamily="34" charset="0"/>
              <a:cs typeface="Calibri" panose="020F0502020204030204" pitchFamily="34" charset="0"/>
            </a:endParaRPr>
          </a:p>
        </p:txBody>
      </p:sp>
      <p:sp>
        <p:nvSpPr>
          <p:cNvPr id="13" name="Textfeld 12">
            <a:extLst>
              <a:ext uri="{FF2B5EF4-FFF2-40B4-BE49-F238E27FC236}">
                <a16:creationId xmlns:a16="http://schemas.microsoft.com/office/drawing/2014/main" id="{5F66D03C-EB53-6BC4-4129-662DD5693C28}"/>
              </a:ext>
            </a:extLst>
          </p:cNvPr>
          <p:cNvSpPr txBox="1"/>
          <p:nvPr/>
        </p:nvSpPr>
        <p:spPr>
          <a:xfrm>
            <a:off x="0" y="5437793"/>
            <a:ext cx="4420020" cy="954107"/>
          </a:xfrm>
          <a:prstGeom prst="rect">
            <a:avLst/>
          </a:prstGeom>
          <a:noFill/>
        </p:spPr>
        <p:txBody>
          <a:bodyPr wrap="square">
            <a:spAutoFit/>
          </a:bodyPr>
          <a:lstStyle/>
          <a:p>
            <a:pPr algn="ctr"/>
            <a:r>
              <a:rPr lang="de-DE" sz="2800" dirty="0">
                <a:solidFill>
                  <a:srgbClr val="FF0000"/>
                </a:solidFill>
                <a:latin typeface="Calibri" panose="020F0502020204030204" pitchFamily="34" charset="0"/>
                <a:cs typeface="Calibri" panose="020F0502020204030204" pitchFamily="34" charset="0"/>
              </a:rPr>
              <a:t>Die EU und die Mitgliedstaaten</a:t>
            </a:r>
          </a:p>
        </p:txBody>
      </p:sp>
      <p:sp>
        <p:nvSpPr>
          <p:cNvPr id="14" name="Textfeld 13">
            <a:extLst>
              <a:ext uri="{FF2B5EF4-FFF2-40B4-BE49-F238E27FC236}">
                <a16:creationId xmlns:a16="http://schemas.microsoft.com/office/drawing/2014/main" id="{E406D711-054D-1DB4-D867-E601E660AE78}"/>
              </a:ext>
            </a:extLst>
          </p:cNvPr>
          <p:cNvSpPr txBox="1"/>
          <p:nvPr/>
        </p:nvSpPr>
        <p:spPr>
          <a:xfrm>
            <a:off x="6575805" y="5437793"/>
            <a:ext cx="3563450" cy="523220"/>
          </a:xfrm>
          <a:prstGeom prst="rect">
            <a:avLst/>
          </a:prstGeom>
          <a:noFill/>
        </p:spPr>
        <p:txBody>
          <a:bodyPr wrap="square">
            <a:spAutoFit/>
          </a:bodyPr>
          <a:lstStyle/>
          <a:p>
            <a:pPr algn="ctr"/>
            <a:r>
              <a:rPr lang="de-DE" sz="2800" dirty="0">
                <a:solidFill>
                  <a:srgbClr val="00B050"/>
                </a:solidFill>
                <a:latin typeface="Calibri" panose="020F0502020204030204" pitchFamily="34" charset="0"/>
                <a:cs typeface="Calibri" panose="020F0502020204030204" pitchFamily="34" charset="0"/>
              </a:rPr>
              <a:t>Die Mitgliedstaaten</a:t>
            </a:r>
          </a:p>
        </p:txBody>
      </p:sp>
      <p:sp>
        <p:nvSpPr>
          <p:cNvPr id="15" name="Textfeld 14">
            <a:extLst>
              <a:ext uri="{FF2B5EF4-FFF2-40B4-BE49-F238E27FC236}">
                <a16:creationId xmlns:a16="http://schemas.microsoft.com/office/drawing/2014/main" id="{02A7C657-5C3B-B383-7481-8281E93A36B3}"/>
              </a:ext>
            </a:extLst>
          </p:cNvPr>
          <p:cNvSpPr txBox="1"/>
          <p:nvPr/>
        </p:nvSpPr>
        <p:spPr>
          <a:xfrm>
            <a:off x="3919584" y="2095874"/>
            <a:ext cx="3563450" cy="523220"/>
          </a:xfrm>
          <a:prstGeom prst="rect">
            <a:avLst/>
          </a:prstGeom>
          <a:noFill/>
        </p:spPr>
        <p:txBody>
          <a:bodyPr wrap="square">
            <a:spAutoFit/>
          </a:bodyPr>
          <a:lstStyle/>
          <a:p>
            <a:pPr algn="ctr"/>
            <a:r>
              <a:rPr lang="de-DE" sz="2800" dirty="0">
                <a:solidFill>
                  <a:srgbClr val="00B0F0"/>
                </a:solidFill>
                <a:latin typeface="Calibri" panose="020F0502020204030204" pitchFamily="34" charset="0"/>
                <a:cs typeface="Calibri" panose="020F0502020204030204" pitchFamily="34" charset="0"/>
              </a:rPr>
              <a:t>Die EU</a:t>
            </a:r>
          </a:p>
        </p:txBody>
      </p:sp>
      <p:pic>
        <p:nvPicPr>
          <p:cNvPr id="6" name="Grafik 5" descr="Ein Bild, das Text, Büroausstattung, Schreibwaren, Stift enthält.&#10;&#10;Automatisch generierte Beschreibung">
            <a:extLst>
              <a:ext uri="{FF2B5EF4-FFF2-40B4-BE49-F238E27FC236}">
                <a16:creationId xmlns:a16="http://schemas.microsoft.com/office/drawing/2014/main" id="{21DC5383-BEFE-656F-56C0-67258CD05D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33744" y="2726382"/>
            <a:ext cx="3940097" cy="2620299"/>
          </a:xfrm>
          <a:prstGeom prst="rect">
            <a:avLst/>
          </a:prstGeom>
        </p:spPr>
      </p:pic>
      <p:sp>
        <p:nvSpPr>
          <p:cNvPr id="4" name="Alternativer Prozess 3">
            <a:extLst>
              <a:ext uri="{FF2B5EF4-FFF2-40B4-BE49-F238E27FC236}">
                <a16:creationId xmlns:a16="http://schemas.microsoft.com/office/drawing/2014/main" id="{D3F36307-C9CF-DF6D-044A-940E7F3B5566}"/>
              </a:ext>
            </a:extLst>
          </p:cNvPr>
          <p:cNvSpPr/>
          <p:nvPr/>
        </p:nvSpPr>
        <p:spPr>
          <a:xfrm>
            <a:off x="6770537" y="5443135"/>
            <a:ext cx="3173985" cy="574080"/>
          </a:xfrm>
          <a:prstGeom prst="flowChartAlternateProcess">
            <a:avLst/>
          </a:prstGeom>
          <a:noFill/>
          <a:ln w="63500">
            <a:solidFill>
              <a:schemeClr val="accent5">
                <a:alpha val="48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769539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79BE4502-4664-A140-6F31-45FE6EC31E2C}"/>
              </a:ext>
            </a:extLst>
          </p:cNvPr>
          <p:cNvSpPr>
            <a:spLocks noGrp="1"/>
          </p:cNvSpPr>
          <p:nvPr>
            <p:ph type="body" sz="quarter" idx="10"/>
          </p:nvPr>
        </p:nvSpPr>
        <p:spPr/>
        <p:txBody>
          <a:bodyPr/>
          <a:lstStyle/>
          <a:p>
            <a:endParaRPr lang="de-DE" dirty="0"/>
          </a:p>
        </p:txBody>
      </p:sp>
      <p:sp>
        <p:nvSpPr>
          <p:cNvPr id="3" name="Textplatzhalter 2">
            <a:extLst>
              <a:ext uri="{FF2B5EF4-FFF2-40B4-BE49-F238E27FC236}">
                <a16:creationId xmlns:a16="http://schemas.microsoft.com/office/drawing/2014/main" id="{FCFD1614-F059-0BA0-453D-5E1F08F3E7EE}"/>
              </a:ext>
            </a:extLst>
          </p:cNvPr>
          <p:cNvSpPr>
            <a:spLocks noGrp="1"/>
          </p:cNvSpPr>
          <p:nvPr>
            <p:ph type="body" sz="quarter" idx="11"/>
          </p:nvPr>
        </p:nvSpPr>
        <p:spPr>
          <a:xfrm>
            <a:off x="646113" y="1282700"/>
            <a:ext cx="9945687" cy="5018088"/>
          </a:xfrm>
        </p:spPr>
        <p:txBody>
          <a:bodyPr>
            <a:normAutofit/>
          </a:bodyPr>
          <a:lstStyle/>
          <a:p>
            <a:pPr marL="0" indent="0">
              <a:buNone/>
            </a:pPr>
            <a:r>
              <a:rPr lang="de-DE" sz="2800" b="1" dirty="0">
                <a:latin typeface="Calibri" panose="020F0502020204030204" pitchFamily="34" charset="0"/>
                <a:cs typeface="Calibri" panose="020F0502020204030204" pitchFamily="34" charset="0"/>
              </a:rPr>
              <a:t>12. Wer ist für die Abschaffung der Roaming-Gebühren zuständig?</a:t>
            </a:r>
          </a:p>
        </p:txBody>
      </p:sp>
      <p:sp>
        <p:nvSpPr>
          <p:cNvPr id="13" name="Textfeld 12">
            <a:extLst>
              <a:ext uri="{FF2B5EF4-FFF2-40B4-BE49-F238E27FC236}">
                <a16:creationId xmlns:a16="http://schemas.microsoft.com/office/drawing/2014/main" id="{5F66D03C-EB53-6BC4-4129-662DD5693C28}"/>
              </a:ext>
            </a:extLst>
          </p:cNvPr>
          <p:cNvSpPr txBox="1"/>
          <p:nvPr/>
        </p:nvSpPr>
        <p:spPr>
          <a:xfrm>
            <a:off x="0" y="5437793"/>
            <a:ext cx="4420020" cy="954107"/>
          </a:xfrm>
          <a:prstGeom prst="rect">
            <a:avLst/>
          </a:prstGeom>
          <a:noFill/>
        </p:spPr>
        <p:txBody>
          <a:bodyPr wrap="square">
            <a:spAutoFit/>
          </a:bodyPr>
          <a:lstStyle/>
          <a:p>
            <a:pPr algn="ctr"/>
            <a:r>
              <a:rPr lang="de-DE" sz="2800" dirty="0">
                <a:solidFill>
                  <a:srgbClr val="FF0000"/>
                </a:solidFill>
                <a:latin typeface="Calibri" panose="020F0502020204030204" pitchFamily="34" charset="0"/>
                <a:cs typeface="Calibri" panose="020F0502020204030204" pitchFamily="34" charset="0"/>
              </a:rPr>
              <a:t>Die EU und die Mitgliedstaaten</a:t>
            </a:r>
          </a:p>
        </p:txBody>
      </p:sp>
      <p:sp>
        <p:nvSpPr>
          <p:cNvPr id="14" name="Textfeld 13">
            <a:extLst>
              <a:ext uri="{FF2B5EF4-FFF2-40B4-BE49-F238E27FC236}">
                <a16:creationId xmlns:a16="http://schemas.microsoft.com/office/drawing/2014/main" id="{E406D711-054D-1DB4-D867-E601E660AE78}"/>
              </a:ext>
            </a:extLst>
          </p:cNvPr>
          <p:cNvSpPr txBox="1"/>
          <p:nvPr/>
        </p:nvSpPr>
        <p:spPr>
          <a:xfrm>
            <a:off x="6575805" y="5437793"/>
            <a:ext cx="3563450" cy="523220"/>
          </a:xfrm>
          <a:prstGeom prst="rect">
            <a:avLst/>
          </a:prstGeom>
          <a:noFill/>
        </p:spPr>
        <p:txBody>
          <a:bodyPr wrap="square">
            <a:spAutoFit/>
          </a:bodyPr>
          <a:lstStyle/>
          <a:p>
            <a:pPr algn="ctr"/>
            <a:r>
              <a:rPr lang="de-DE" sz="2800" dirty="0">
                <a:solidFill>
                  <a:srgbClr val="00B050"/>
                </a:solidFill>
                <a:latin typeface="Calibri" panose="020F0502020204030204" pitchFamily="34" charset="0"/>
                <a:cs typeface="Calibri" panose="020F0502020204030204" pitchFamily="34" charset="0"/>
              </a:rPr>
              <a:t>Die Mitgliedstaaten</a:t>
            </a:r>
          </a:p>
        </p:txBody>
      </p:sp>
      <p:sp>
        <p:nvSpPr>
          <p:cNvPr id="15" name="Textfeld 14">
            <a:extLst>
              <a:ext uri="{FF2B5EF4-FFF2-40B4-BE49-F238E27FC236}">
                <a16:creationId xmlns:a16="http://schemas.microsoft.com/office/drawing/2014/main" id="{02A7C657-5C3B-B383-7481-8281E93A36B3}"/>
              </a:ext>
            </a:extLst>
          </p:cNvPr>
          <p:cNvSpPr txBox="1"/>
          <p:nvPr/>
        </p:nvSpPr>
        <p:spPr>
          <a:xfrm>
            <a:off x="3919584" y="2095874"/>
            <a:ext cx="3563450" cy="523220"/>
          </a:xfrm>
          <a:prstGeom prst="rect">
            <a:avLst/>
          </a:prstGeom>
          <a:noFill/>
        </p:spPr>
        <p:txBody>
          <a:bodyPr wrap="square">
            <a:spAutoFit/>
          </a:bodyPr>
          <a:lstStyle/>
          <a:p>
            <a:pPr algn="ctr"/>
            <a:r>
              <a:rPr lang="de-DE" sz="2800" dirty="0">
                <a:solidFill>
                  <a:srgbClr val="00B0F0"/>
                </a:solidFill>
                <a:latin typeface="Calibri" panose="020F0502020204030204" pitchFamily="34" charset="0"/>
                <a:cs typeface="Calibri" panose="020F0502020204030204" pitchFamily="34" charset="0"/>
              </a:rPr>
              <a:t>Die EU</a:t>
            </a:r>
          </a:p>
        </p:txBody>
      </p:sp>
      <p:pic>
        <p:nvPicPr>
          <p:cNvPr id="7" name="Grafik 6" descr="Ein Bild, das Kleidung, Person, Im Haus, Menschliches Gesicht enthält.&#10;&#10;Automatisch generierte Beschreibung">
            <a:extLst>
              <a:ext uri="{FF2B5EF4-FFF2-40B4-BE49-F238E27FC236}">
                <a16:creationId xmlns:a16="http://schemas.microsoft.com/office/drawing/2014/main" id="{C4CEE8F2-6B5B-7A9B-9312-7F5EBBFC7B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4758" y="2826831"/>
            <a:ext cx="4043295" cy="2696332"/>
          </a:xfrm>
          <a:prstGeom prst="rect">
            <a:avLst/>
          </a:prstGeom>
        </p:spPr>
      </p:pic>
      <p:sp>
        <p:nvSpPr>
          <p:cNvPr id="8" name="Alternativer Prozess 7">
            <a:extLst>
              <a:ext uri="{FF2B5EF4-FFF2-40B4-BE49-F238E27FC236}">
                <a16:creationId xmlns:a16="http://schemas.microsoft.com/office/drawing/2014/main" id="{138E79BD-C5D6-424B-964A-B8E33D9D088E}"/>
              </a:ext>
            </a:extLst>
          </p:cNvPr>
          <p:cNvSpPr/>
          <p:nvPr/>
        </p:nvSpPr>
        <p:spPr>
          <a:xfrm>
            <a:off x="4751614" y="2047398"/>
            <a:ext cx="1824191" cy="574080"/>
          </a:xfrm>
          <a:prstGeom prst="flowChartAlternateProcess">
            <a:avLst/>
          </a:prstGeom>
          <a:noFill/>
          <a:ln w="63500">
            <a:solidFill>
              <a:schemeClr val="accent5">
                <a:alpha val="48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940428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79BE4502-4664-A140-6F31-45FE6EC31E2C}"/>
              </a:ext>
            </a:extLst>
          </p:cNvPr>
          <p:cNvSpPr>
            <a:spLocks noGrp="1"/>
          </p:cNvSpPr>
          <p:nvPr>
            <p:ph type="body" sz="quarter" idx="10"/>
          </p:nvPr>
        </p:nvSpPr>
        <p:spPr/>
        <p:txBody>
          <a:bodyPr/>
          <a:lstStyle/>
          <a:p>
            <a:endParaRPr lang="de-DE" dirty="0"/>
          </a:p>
        </p:txBody>
      </p:sp>
      <p:sp>
        <p:nvSpPr>
          <p:cNvPr id="3" name="Textplatzhalter 2">
            <a:extLst>
              <a:ext uri="{FF2B5EF4-FFF2-40B4-BE49-F238E27FC236}">
                <a16:creationId xmlns:a16="http://schemas.microsoft.com/office/drawing/2014/main" id="{FCFD1614-F059-0BA0-453D-5E1F08F3E7EE}"/>
              </a:ext>
            </a:extLst>
          </p:cNvPr>
          <p:cNvSpPr>
            <a:spLocks noGrp="1"/>
          </p:cNvSpPr>
          <p:nvPr>
            <p:ph type="body" sz="quarter" idx="11"/>
          </p:nvPr>
        </p:nvSpPr>
        <p:spPr>
          <a:xfrm>
            <a:off x="646113" y="1282700"/>
            <a:ext cx="10040937" cy="5018088"/>
          </a:xfrm>
        </p:spPr>
        <p:txBody>
          <a:bodyPr>
            <a:normAutofit/>
          </a:bodyPr>
          <a:lstStyle/>
          <a:p>
            <a:pPr marL="0" indent="0">
              <a:buNone/>
            </a:pPr>
            <a:r>
              <a:rPr lang="de-DE" sz="2800" b="1" dirty="0">
                <a:latin typeface="Calibri" panose="020F0502020204030204" pitchFamily="34" charset="0"/>
                <a:cs typeface="Calibri" panose="020F0502020204030204" pitchFamily="34" charset="0"/>
              </a:rPr>
              <a:t>13. Wer ist für ausländische Einsätze (zivil &amp; militärisch) zuständig?</a:t>
            </a:r>
          </a:p>
        </p:txBody>
      </p:sp>
      <p:sp>
        <p:nvSpPr>
          <p:cNvPr id="13" name="Textfeld 12">
            <a:extLst>
              <a:ext uri="{FF2B5EF4-FFF2-40B4-BE49-F238E27FC236}">
                <a16:creationId xmlns:a16="http://schemas.microsoft.com/office/drawing/2014/main" id="{5F66D03C-EB53-6BC4-4129-662DD5693C28}"/>
              </a:ext>
            </a:extLst>
          </p:cNvPr>
          <p:cNvSpPr txBox="1"/>
          <p:nvPr/>
        </p:nvSpPr>
        <p:spPr>
          <a:xfrm>
            <a:off x="0" y="5437793"/>
            <a:ext cx="4420020" cy="954107"/>
          </a:xfrm>
          <a:prstGeom prst="rect">
            <a:avLst/>
          </a:prstGeom>
          <a:noFill/>
        </p:spPr>
        <p:txBody>
          <a:bodyPr wrap="square">
            <a:spAutoFit/>
          </a:bodyPr>
          <a:lstStyle/>
          <a:p>
            <a:pPr algn="ctr"/>
            <a:r>
              <a:rPr lang="de-DE" sz="2800" dirty="0">
                <a:solidFill>
                  <a:srgbClr val="FF0000"/>
                </a:solidFill>
                <a:latin typeface="Calibri" panose="020F0502020204030204" pitchFamily="34" charset="0"/>
                <a:cs typeface="Calibri" panose="020F0502020204030204" pitchFamily="34" charset="0"/>
              </a:rPr>
              <a:t>Die EU und die Mitgliedstaaten</a:t>
            </a:r>
          </a:p>
        </p:txBody>
      </p:sp>
      <p:sp>
        <p:nvSpPr>
          <p:cNvPr id="14" name="Textfeld 13">
            <a:extLst>
              <a:ext uri="{FF2B5EF4-FFF2-40B4-BE49-F238E27FC236}">
                <a16:creationId xmlns:a16="http://schemas.microsoft.com/office/drawing/2014/main" id="{E406D711-054D-1DB4-D867-E601E660AE78}"/>
              </a:ext>
            </a:extLst>
          </p:cNvPr>
          <p:cNvSpPr txBox="1"/>
          <p:nvPr/>
        </p:nvSpPr>
        <p:spPr>
          <a:xfrm>
            <a:off x="6575805" y="5437793"/>
            <a:ext cx="3563450" cy="523220"/>
          </a:xfrm>
          <a:prstGeom prst="rect">
            <a:avLst/>
          </a:prstGeom>
          <a:noFill/>
        </p:spPr>
        <p:txBody>
          <a:bodyPr wrap="square">
            <a:spAutoFit/>
          </a:bodyPr>
          <a:lstStyle/>
          <a:p>
            <a:pPr algn="ctr"/>
            <a:r>
              <a:rPr lang="de-DE" sz="2800" dirty="0">
                <a:solidFill>
                  <a:srgbClr val="00B050"/>
                </a:solidFill>
                <a:latin typeface="Calibri" panose="020F0502020204030204" pitchFamily="34" charset="0"/>
                <a:cs typeface="Calibri" panose="020F0502020204030204" pitchFamily="34" charset="0"/>
              </a:rPr>
              <a:t>Die Mitgliedstaaten</a:t>
            </a:r>
          </a:p>
        </p:txBody>
      </p:sp>
      <p:sp>
        <p:nvSpPr>
          <p:cNvPr id="15" name="Textfeld 14">
            <a:extLst>
              <a:ext uri="{FF2B5EF4-FFF2-40B4-BE49-F238E27FC236}">
                <a16:creationId xmlns:a16="http://schemas.microsoft.com/office/drawing/2014/main" id="{02A7C657-5C3B-B383-7481-8281E93A36B3}"/>
              </a:ext>
            </a:extLst>
          </p:cNvPr>
          <p:cNvSpPr txBox="1"/>
          <p:nvPr/>
        </p:nvSpPr>
        <p:spPr>
          <a:xfrm>
            <a:off x="3919584" y="2095874"/>
            <a:ext cx="3563450" cy="523220"/>
          </a:xfrm>
          <a:prstGeom prst="rect">
            <a:avLst/>
          </a:prstGeom>
          <a:noFill/>
        </p:spPr>
        <p:txBody>
          <a:bodyPr wrap="square">
            <a:spAutoFit/>
          </a:bodyPr>
          <a:lstStyle/>
          <a:p>
            <a:pPr algn="ctr"/>
            <a:r>
              <a:rPr lang="de-DE" sz="2800" dirty="0">
                <a:solidFill>
                  <a:srgbClr val="00B0F0"/>
                </a:solidFill>
                <a:latin typeface="Calibri" panose="020F0502020204030204" pitchFamily="34" charset="0"/>
                <a:cs typeface="Calibri" panose="020F0502020204030204" pitchFamily="34" charset="0"/>
              </a:rPr>
              <a:t>Die EU</a:t>
            </a:r>
          </a:p>
        </p:txBody>
      </p:sp>
      <p:pic>
        <p:nvPicPr>
          <p:cNvPr id="7" name="Grafik 6" descr="Ein Bild, das Himmel, Flugzeug, Hubschrauber, Hubschrauberrotor enthält.&#10;&#10;Automatisch generierte Beschreibung">
            <a:extLst>
              <a:ext uri="{FF2B5EF4-FFF2-40B4-BE49-F238E27FC236}">
                <a16:creationId xmlns:a16="http://schemas.microsoft.com/office/drawing/2014/main" id="{50E8AAAC-A79A-A1B7-7285-7CDCABA210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4923" y="2740612"/>
            <a:ext cx="4292771" cy="2575663"/>
          </a:xfrm>
          <a:prstGeom prst="rect">
            <a:avLst/>
          </a:prstGeom>
        </p:spPr>
      </p:pic>
      <p:sp>
        <p:nvSpPr>
          <p:cNvPr id="9" name="Alternativer Prozess 8">
            <a:extLst>
              <a:ext uri="{FF2B5EF4-FFF2-40B4-BE49-F238E27FC236}">
                <a16:creationId xmlns:a16="http://schemas.microsoft.com/office/drawing/2014/main" id="{682F201D-9AC4-80F2-2E78-267E6F64B35D}"/>
              </a:ext>
            </a:extLst>
          </p:cNvPr>
          <p:cNvSpPr/>
          <p:nvPr/>
        </p:nvSpPr>
        <p:spPr>
          <a:xfrm>
            <a:off x="947057" y="5467434"/>
            <a:ext cx="2645229" cy="866011"/>
          </a:xfrm>
          <a:prstGeom prst="flowChartAlternateProcess">
            <a:avLst/>
          </a:prstGeom>
          <a:noFill/>
          <a:ln w="63500">
            <a:solidFill>
              <a:schemeClr val="accent5">
                <a:alpha val="48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Alternativer Prozess 9">
            <a:extLst>
              <a:ext uri="{FF2B5EF4-FFF2-40B4-BE49-F238E27FC236}">
                <a16:creationId xmlns:a16="http://schemas.microsoft.com/office/drawing/2014/main" id="{54E6DC04-D005-E979-AA33-BCE364B81056}"/>
              </a:ext>
            </a:extLst>
          </p:cNvPr>
          <p:cNvSpPr/>
          <p:nvPr/>
        </p:nvSpPr>
        <p:spPr>
          <a:xfrm>
            <a:off x="6770537" y="5443135"/>
            <a:ext cx="3173985" cy="574080"/>
          </a:xfrm>
          <a:prstGeom prst="flowChartAlternateProcess">
            <a:avLst/>
          </a:prstGeom>
          <a:noFill/>
          <a:ln w="63500">
            <a:solidFill>
              <a:schemeClr val="accent5">
                <a:alpha val="48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Abgerundetes Rechteck 3">
            <a:extLst>
              <a:ext uri="{FF2B5EF4-FFF2-40B4-BE49-F238E27FC236}">
                <a16:creationId xmlns:a16="http://schemas.microsoft.com/office/drawing/2014/main" id="{8839E508-3C92-8F91-D9DE-4321EDD03F4A}"/>
              </a:ext>
            </a:extLst>
          </p:cNvPr>
          <p:cNvSpPr/>
          <p:nvPr/>
        </p:nvSpPr>
        <p:spPr>
          <a:xfrm>
            <a:off x="8855075" y="3429000"/>
            <a:ext cx="3143250" cy="991394"/>
          </a:xfrm>
          <a:prstGeom prst="round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4000" dirty="0">
                <a:solidFill>
                  <a:schemeClr val="accent6"/>
                </a:solidFill>
              </a:rPr>
              <a:t>Sonderfall</a:t>
            </a:r>
          </a:p>
        </p:txBody>
      </p:sp>
    </p:spTree>
    <p:extLst>
      <p:ext uri="{BB962C8B-B14F-4D97-AF65-F5344CB8AC3E}">
        <p14:creationId xmlns:p14="http://schemas.microsoft.com/office/powerpoint/2010/main" val="1865076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9" grpId="0" animBg="1"/>
      <p:bldP spid="10" grpId="0" animBg="1"/>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79BE4502-4664-A140-6F31-45FE6EC31E2C}"/>
              </a:ext>
            </a:extLst>
          </p:cNvPr>
          <p:cNvSpPr>
            <a:spLocks noGrp="1"/>
          </p:cNvSpPr>
          <p:nvPr>
            <p:ph type="body" sz="quarter" idx="10"/>
          </p:nvPr>
        </p:nvSpPr>
        <p:spPr/>
        <p:txBody>
          <a:bodyPr/>
          <a:lstStyle/>
          <a:p>
            <a:endParaRPr lang="de-DE" dirty="0"/>
          </a:p>
        </p:txBody>
      </p:sp>
      <p:sp>
        <p:nvSpPr>
          <p:cNvPr id="3" name="Textplatzhalter 2">
            <a:extLst>
              <a:ext uri="{FF2B5EF4-FFF2-40B4-BE49-F238E27FC236}">
                <a16:creationId xmlns:a16="http://schemas.microsoft.com/office/drawing/2014/main" id="{FCFD1614-F059-0BA0-453D-5E1F08F3E7EE}"/>
              </a:ext>
            </a:extLst>
          </p:cNvPr>
          <p:cNvSpPr>
            <a:spLocks noGrp="1"/>
          </p:cNvSpPr>
          <p:nvPr>
            <p:ph type="body" sz="quarter" idx="11"/>
          </p:nvPr>
        </p:nvSpPr>
        <p:spPr>
          <a:xfrm>
            <a:off x="646113" y="1282700"/>
            <a:ext cx="10347469" cy="5018088"/>
          </a:xfrm>
        </p:spPr>
        <p:txBody>
          <a:bodyPr>
            <a:normAutofit/>
          </a:bodyPr>
          <a:lstStyle/>
          <a:p>
            <a:pPr marL="0" indent="0">
              <a:buNone/>
            </a:pPr>
            <a:r>
              <a:rPr lang="de-DE" sz="2800" b="1" dirty="0">
                <a:latin typeface="Calibri" panose="020F0502020204030204" pitchFamily="34" charset="0"/>
                <a:cs typeface="Calibri" panose="020F0502020204030204" pitchFamily="34" charset="0"/>
              </a:rPr>
              <a:t>14. Gerade wenn EU und Mitgliedstaaten in einem Bereich mitreden können, stellt sich häufig die Frage, wer die Entscheidung treffen soll. Hier greift der Grundsatz der Subsidiarität. Dieser besagt, … </a:t>
            </a:r>
          </a:p>
          <a:p>
            <a:pPr marL="0" indent="0">
              <a:buNone/>
            </a:pPr>
            <a:endParaRPr lang="de-DE" sz="2800" dirty="0">
              <a:latin typeface="Calibri" panose="020F0502020204030204" pitchFamily="34" charset="0"/>
              <a:cs typeface="Calibri" panose="020F0502020204030204" pitchFamily="34" charset="0"/>
            </a:endParaRPr>
          </a:p>
        </p:txBody>
      </p:sp>
      <p:sp>
        <p:nvSpPr>
          <p:cNvPr id="13" name="Textfeld 12">
            <a:extLst>
              <a:ext uri="{FF2B5EF4-FFF2-40B4-BE49-F238E27FC236}">
                <a16:creationId xmlns:a16="http://schemas.microsoft.com/office/drawing/2014/main" id="{5F66D03C-EB53-6BC4-4129-662DD5693C28}"/>
              </a:ext>
            </a:extLst>
          </p:cNvPr>
          <p:cNvSpPr txBox="1"/>
          <p:nvPr/>
        </p:nvSpPr>
        <p:spPr>
          <a:xfrm>
            <a:off x="502671" y="4798335"/>
            <a:ext cx="3859910" cy="1384995"/>
          </a:xfrm>
          <a:prstGeom prst="rect">
            <a:avLst/>
          </a:prstGeom>
          <a:noFill/>
        </p:spPr>
        <p:txBody>
          <a:bodyPr wrap="square">
            <a:spAutoFit/>
          </a:bodyPr>
          <a:lstStyle/>
          <a:p>
            <a:pPr algn="ctr"/>
            <a:r>
              <a:rPr lang="de-DE" sz="2800" dirty="0">
                <a:solidFill>
                  <a:srgbClr val="FF0000"/>
                </a:solidFill>
                <a:latin typeface="Arial" panose="020B0604020202020204" pitchFamily="34" charset="0"/>
              </a:rPr>
              <a:t>… wer zuerst ein Gesetz erlässt, entscheidet..</a:t>
            </a:r>
          </a:p>
        </p:txBody>
      </p:sp>
      <p:sp>
        <p:nvSpPr>
          <p:cNvPr id="14" name="Textfeld 13">
            <a:extLst>
              <a:ext uri="{FF2B5EF4-FFF2-40B4-BE49-F238E27FC236}">
                <a16:creationId xmlns:a16="http://schemas.microsoft.com/office/drawing/2014/main" id="{E406D711-054D-1DB4-D867-E601E660AE78}"/>
              </a:ext>
            </a:extLst>
          </p:cNvPr>
          <p:cNvSpPr txBox="1"/>
          <p:nvPr/>
        </p:nvSpPr>
        <p:spPr>
          <a:xfrm>
            <a:off x="6485223" y="4798335"/>
            <a:ext cx="3563450" cy="1384995"/>
          </a:xfrm>
          <a:prstGeom prst="rect">
            <a:avLst/>
          </a:prstGeom>
          <a:noFill/>
        </p:spPr>
        <p:txBody>
          <a:bodyPr wrap="square">
            <a:spAutoFit/>
          </a:bodyPr>
          <a:lstStyle/>
          <a:p>
            <a:pPr algn="ctr"/>
            <a:r>
              <a:rPr lang="de-DE" sz="2800" dirty="0">
                <a:solidFill>
                  <a:srgbClr val="00B050"/>
                </a:solidFill>
                <a:latin typeface="Arial" panose="020B0604020202020204" pitchFamily="34" charset="0"/>
              </a:rPr>
              <a:t>… wer ein Problem wichtiger</a:t>
            </a:r>
            <a:br>
              <a:rPr lang="de-DE" sz="2800" dirty="0">
                <a:solidFill>
                  <a:srgbClr val="00B050"/>
                </a:solidFill>
                <a:latin typeface="Arial" panose="020B0604020202020204" pitchFamily="34" charset="0"/>
              </a:rPr>
            </a:br>
            <a:r>
              <a:rPr lang="de-DE" sz="2800" dirty="0">
                <a:solidFill>
                  <a:srgbClr val="00B050"/>
                </a:solidFill>
                <a:latin typeface="Arial" panose="020B0604020202020204" pitchFamily="34" charset="0"/>
              </a:rPr>
              <a:t> findet, entscheidet. </a:t>
            </a:r>
          </a:p>
        </p:txBody>
      </p:sp>
      <p:sp>
        <p:nvSpPr>
          <p:cNvPr id="15" name="Textfeld 14">
            <a:extLst>
              <a:ext uri="{FF2B5EF4-FFF2-40B4-BE49-F238E27FC236}">
                <a16:creationId xmlns:a16="http://schemas.microsoft.com/office/drawing/2014/main" id="{02A7C657-5C3B-B383-7481-8281E93A36B3}"/>
              </a:ext>
            </a:extLst>
          </p:cNvPr>
          <p:cNvSpPr txBox="1"/>
          <p:nvPr/>
        </p:nvSpPr>
        <p:spPr>
          <a:xfrm>
            <a:off x="3754681" y="3295882"/>
            <a:ext cx="3563450" cy="1384995"/>
          </a:xfrm>
          <a:prstGeom prst="rect">
            <a:avLst/>
          </a:prstGeom>
          <a:noFill/>
        </p:spPr>
        <p:txBody>
          <a:bodyPr wrap="square">
            <a:spAutoFit/>
          </a:bodyPr>
          <a:lstStyle/>
          <a:p>
            <a:pPr algn="ctr"/>
            <a:r>
              <a:rPr lang="de-DE" sz="2800" dirty="0">
                <a:solidFill>
                  <a:srgbClr val="00B0F0"/>
                </a:solidFill>
                <a:latin typeface="Arial" panose="020B0604020202020204" pitchFamily="34" charset="0"/>
              </a:rPr>
              <a:t>… wer ein Problem besser lösen kann, entscheidet.</a:t>
            </a:r>
          </a:p>
        </p:txBody>
      </p:sp>
      <p:sp>
        <p:nvSpPr>
          <p:cNvPr id="6" name="Alternativer Prozess 5">
            <a:extLst>
              <a:ext uri="{FF2B5EF4-FFF2-40B4-BE49-F238E27FC236}">
                <a16:creationId xmlns:a16="http://schemas.microsoft.com/office/drawing/2014/main" id="{4FD227F7-3C80-8AFB-6AE2-259D0BD07DA6}"/>
              </a:ext>
            </a:extLst>
          </p:cNvPr>
          <p:cNvSpPr/>
          <p:nvPr/>
        </p:nvSpPr>
        <p:spPr>
          <a:xfrm>
            <a:off x="3754681" y="3276393"/>
            <a:ext cx="3563450" cy="1463213"/>
          </a:xfrm>
          <a:prstGeom prst="flowChartAlternateProcess">
            <a:avLst/>
          </a:prstGeom>
          <a:noFill/>
          <a:ln w="63500">
            <a:solidFill>
              <a:schemeClr val="accent5">
                <a:alpha val="48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738826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79BE4502-4664-A140-6F31-45FE6EC31E2C}"/>
              </a:ext>
            </a:extLst>
          </p:cNvPr>
          <p:cNvSpPr>
            <a:spLocks noGrp="1"/>
          </p:cNvSpPr>
          <p:nvPr>
            <p:ph type="body" sz="quarter" idx="10"/>
          </p:nvPr>
        </p:nvSpPr>
        <p:spPr/>
        <p:txBody>
          <a:bodyPr/>
          <a:lstStyle/>
          <a:p>
            <a:endParaRPr lang="de-DE" dirty="0"/>
          </a:p>
        </p:txBody>
      </p:sp>
      <p:sp>
        <p:nvSpPr>
          <p:cNvPr id="4" name="Textplatzhalter 2">
            <a:extLst>
              <a:ext uri="{FF2B5EF4-FFF2-40B4-BE49-F238E27FC236}">
                <a16:creationId xmlns:a16="http://schemas.microsoft.com/office/drawing/2014/main" id="{D7D44B0C-A4BE-C825-5060-527198AC6CD1}"/>
              </a:ext>
            </a:extLst>
          </p:cNvPr>
          <p:cNvSpPr txBox="1">
            <a:spLocks/>
          </p:cNvSpPr>
          <p:nvPr/>
        </p:nvSpPr>
        <p:spPr>
          <a:xfrm>
            <a:off x="798513" y="1435100"/>
            <a:ext cx="9780587" cy="5018088"/>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2200" kern="1200">
                <a:solidFill>
                  <a:srgbClr val="1B3272"/>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2200" kern="1200">
                <a:solidFill>
                  <a:srgbClr val="1B3272"/>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2200" kern="1200">
                <a:solidFill>
                  <a:srgbClr val="1B3272"/>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2200" kern="1200">
                <a:solidFill>
                  <a:srgbClr val="1B3272"/>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2200" kern="1200">
                <a:solidFill>
                  <a:srgbClr val="1B3272"/>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Font typeface="Wingdings 3" charset="2"/>
              <a:buNone/>
            </a:pPr>
            <a:endParaRPr lang="de-DE" sz="2800" dirty="0">
              <a:latin typeface="Calibri" panose="020F0502020204030204" pitchFamily="34" charset="0"/>
              <a:cs typeface="Calibri" panose="020F0502020204030204" pitchFamily="34" charset="0"/>
            </a:endParaRPr>
          </a:p>
          <a:p>
            <a:pPr marL="0" indent="0">
              <a:buFont typeface="Wingdings 3" charset="2"/>
              <a:buNone/>
            </a:pPr>
            <a:endParaRPr lang="de-DE" sz="2800" dirty="0">
              <a:latin typeface="Calibri" panose="020F0502020204030204" pitchFamily="34" charset="0"/>
              <a:cs typeface="Calibri" panose="020F0502020204030204" pitchFamily="34" charset="0"/>
            </a:endParaRPr>
          </a:p>
          <a:p>
            <a:pPr marL="0" indent="0">
              <a:buFont typeface="Wingdings 3" charset="2"/>
              <a:buNone/>
            </a:pPr>
            <a:endParaRPr lang="de-DE" sz="2800" dirty="0">
              <a:latin typeface="Calibri" panose="020F0502020204030204" pitchFamily="34" charset="0"/>
              <a:cs typeface="Calibri" panose="020F0502020204030204" pitchFamily="34" charset="0"/>
            </a:endParaRPr>
          </a:p>
          <a:p>
            <a:pPr marL="0" indent="0" algn="ctr">
              <a:buFont typeface="Wingdings 3" charset="2"/>
              <a:buNone/>
            </a:pPr>
            <a:r>
              <a:rPr lang="de-DE" sz="2800" dirty="0">
                <a:latin typeface="Calibri" panose="020F0502020204030204" pitchFamily="34" charset="0"/>
                <a:cs typeface="Calibri" panose="020F0502020204030204" pitchFamily="34" charset="0"/>
              </a:rPr>
              <a:t>Danke </a:t>
            </a:r>
            <a:r>
              <a:rPr lang="de-DE" sz="2800" dirty="0" err="1">
                <a:latin typeface="Calibri" panose="020F0502020204030204" pitchFamily="34" charset="0"/>
                <a:cs typeface="Calibri" panose="020F0502020204030204" pitchFamily="34" charset="0"/>
              </a:rPr>
              <a:t>für‘s</a:t>
            </a:r>
            <a:r>
              <a:rPr lang="de-DE" sz="2800" dirty="0">
                <a:latin typeface="Calibri" panose="020F0502020204030204" pitchFamily="34" charset="0"/>
                <a:cs typeface="Calibri" panose="020F0502020204030204" pitchFamily="34" charset="0"/>
              </a:rPr>
              <a:t> Mitmachen!</a:t>
            </a:r>
          </a:p>
          <a:p>
            <a:pPr marL="0" indent="0">
              <a:buFont typeface="Wingdings 3" charset="2"/>
              <a:buNone/>
            </a:pPr>
            <a:endParaRPr lang="de-DE" sz="28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603558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6B72F6-D07F-3BD5-E9FD-529CC5B355BE}"/>
            </a:ext>
          </a:extLst>
        </p:cNvPr>
        <p:cNvGrpSpPr/>
        <p:nvPr/>
      </p:nvGrpSpPr>
      <p:grpSpPr>
        <a:xfrm>
          <a:off x="0" y="0"/>
          <a:ext cx="0" cy="0"/>
          <a:chOff x="0" y="0"/>
          <a:chExt cx="0" cy="0"/>
        </a:xfrm>
      </p:grpSpPr>
      <p:sp>
        <p:nvSpPr>
          <p:cNvPr id="11" name="AutoShape 2">
            <a:extLst>
              <a:ext uri="{FF2B5EF4-FFF2-40B4-BE49-F238E27FC236}">
                <a16:creationId xmlns:a16="http://schemas.microsoft.com/office/drawing/2014/main" id="{3D057047-EC99-E51D-8E71-8AFFF59E2C45}"/>
              </a:ext>
            </a:extLst>
          </p:cNvPr>
          <p:cNvSpPr>
            <a:spLocks noChangeArrowheads="1"/>
          </p:cNvSpPr>
          <p:nvPr/>
        </p:nvSpPr>
        <p:spPr bwMode="auto">
          <a:xfrm>
            <a:off x="1089198" y="2608779"/>
            <a:ext cx="695022" cy="694109"/>
          </a:xfrm>
          <a:prstGeom prst="roundRect">
            <a:avLst>
              <a:gd name="adj" fmla="val 16667"/>
            </a:avLst>
          </a:prstGeom>
          <a:solidFill>
            <a:srgbClr val="FFFFFF"/>
          </a:solidFill>
          <a:ln w="25400" algn="ctr">
            <a:solidFill>
              <a:schemeClr val="tx1"/>
            </a:solidFill>
            <a:round/>
            <a:headEnd/>
            <a:tailEnd/>
          </a:ln>
          <a:effectLst/>
          <a:extLst>
            <a:ext uri="{AF507438-7753-43E0-B8FC-AC1667EBCBE1}">
              <a14:hiddenEffects xmlns:a14="http://schemas.microsoft.com/office/drawing/2010/main">
                <a:effectLst>
                  <a:outerShdw dist="35921" dir="2700000" algn="ctr" rotWithShape="0">
                    <a:srgbClr val="014C91"/>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de-DE" altLang="de-DE" sz="1800" b="0" i="0" u="none" strike="noStrike" cap="none" normalizeH="0" baseline="0">
              <a:ln>
                <a:noFill/>
              </a:ln>
              <a:solidFill>
                <a:schemeClr val="tx1"/>
              </a:solidFill>
              <a:effectLst/>
              <a:latin typeface="Arial" panose="020B0604020202020204" pitchFamily="34" charset="0"/>
            </a:endParaRPr>
          </a:p>
        </p:txBody>
      </p:sp>
      <p:sp>
        <p:nvSpPr>
          <p:cNvPr id="2" name="Textplatzhalter 1">
            <a:extLst>
              <a:ext uri="{FF2B5EF4-FFF2-40B4-BE49-F238E27FC236}">
                <a16:creationId xmlns:a16="http://schemas.microsoft.com/office/drawing/2014/main" id="{0C50A40D-A2E3-2436-D509-D2DCDA484AD4}"/>
              </a:ext>
            </a:extLst>
          </p:cNvPr>
          <p:cNvSpPr>
            <a:spLocks noGrp="1"/>
          </p:cNvSpPr>
          <p:nvPr>
            <p:ph type="body" sz="quarter" idx="10"/>
          </p:nvPr>
        </p:nvSpPr>
        <p:spPr>
          <a:xfrm>
            <a:off x="3301565" y="883701"/>
            <a:ext cx="8330480" cy="655637"/>
          </a:xfrm>
        </p:spPr>
        <p:txBody>
          <a:bodyPr/>
          <a:lstStyle/>
          <a:p>
            <a:r>
              <a:rPr lang="de-DE" b="1" dirty="0"/>
              <a:t>Jetzt seid ihr gefragt!</a:t>
            </a:r>
          </a:p>
        </p:txBody>
      </p:sp>
      <p:sp>
        <p:nvSpPr>
          <p:cNvPr id="3" name="Content Placeholder 2">
            <a:extLst>
              <a:ext uri="{FF2B5EF4-FFF2-40B4-BE49-F238E27FC236}">
                <a16:creationId xmlns:a16="http://schemas.microsoft.com/office/drawing/2014/main" id="{C659D604-B252-129A-57F2-D7985AC51246}"/>
              </a:ext>
            </a:extLst>
          </p:cNvPr>
          <p:cNvSpPr txBox="1">
            <a:spLocks/>
          </p:cNvSpPr>
          <p:nvPr/>
        </p:nvSpPr>
        <p:spPr>
          <a:xfrm>
            <a:off x="2041315" y="2424973"/>
            <a:ext cx="7857204" cy="3442886"/>
          </a:xfrm>
          <a:prstGeom prst="rect">
            <a:avLst/>
          </a:prstGeom>
        </p:spPr>
        <p:txBody>
          <a:bodyPr>
            <a:normAutofit lnSpcReduction="10000"/>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Arial" panose="020B0604020202020204" pitchFamily="34" charset="0"/>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Arial" panose="020B0604020202020204" pitchFamily="34" charset="0"/>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Arial" panose="020B0604020202020204" pitchFamily="34" charset="0"/>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Arial" panose="020B0604020202020204" pitchFamily="34" charset="0"/>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Arial" panose="020B0604020202020204" pitchFamily="34" charset="0"/>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endParaRPr lang="de-DE" dirty="0"/>
          </a:p>
          <a:p>
            <a:pPr marL="0" indent="0">
              <a:buFont typeface="Wingdings 3" charset="2"/>
              <a:buNone/>
            </a:pPr>
            <a:r>
              <a:rPr lang="de-DE" sz="2400" dirty="0">
                <a:solidFill>
                  <a:schemeClr val="tx1"/>
                </a:solidFill>
              </a:rPr>
              <a:t>Weniger EU: Die EU soll an Einfluss verlieren. </a:t>
            </a:r>
          </a:p>
          <a:p>
            <a:endParaRPr lang="de-DE" sz="2400" dirty="0"/>
          </a:p>
          <a:p>
            <a:pPr marL="0" indent="0">
              <a:buFont typeface="Wingdings 3" charset="2"/>
              <a:buNone/>
            </a:pPr>
            <a:br>
              <a:rPr lang="de-DE" sz="2400" dirty="0">
                <a:solidFill>
                  <a:schemeClr val="tx1"/>
                </a:solidFill>
              </a:rPr>
            </a:br>
            <a:r>
              <a:rPr lang="de-DE" sz="2400" dirty="0">
                <a:solidFill>
                  <a:schemeClr val="tx1"/>
                </a:solidFill>
              </a:rPr>
              <a:t>Keine Veränderung: Alles sollte so bleiben, wie sie ist.</a:t>
            </a:r>
          </a:p>
          <a:p>
            <a:pPr marL="0" indent="0">
              <a:buFont typeface="Wingdings 3" charset="2"/>
              <a:buNone/>
            </a:pPr>
            <a:endParaRPr lang="de-DE" sz="2400" dirty="0">
              <a:solidFill>
                <a:schemeClr val="tx2"/>
              </a:solidFill>
            </a:endParaRPr>
          </a:p>
          <a:p>
            <a:pPr marL="0" indent="0">
              <a:buFont typeface="Wingdings 3" charset="2"/>
              <a:buNone/>
            </a:pPr>
            <a:br>
              <a:rPr lang="de-DE" sz="2400" dirty="0">
                <a:solidFill>
                  <a:schemeClr val="tx1"/>
                </a:solidFill>
              </a:rPr>
            </a:br>
            <a:r>
              <a:rPr lang="de-DE" sz="2400" dirty="0">
                <a:solidFill>
                  <a:schemeClr val="tx1"/>
                </a:solidFill>
              </a:rPr>
              <a:t>Mehr EU: Die EU sollte an Einfluss gewinnen. </a:t>
            </a:r>
          </a:p>
        </p:txBody>
      </p:sp>
      <p:sp>
        <p:nvSpPr>
          <p:cNvPr id="5" name="TextBox 3">
            <a:extLst>
              <a:ext uri="{FF2B5EF4-FFF2-40B4-BE49-F238E27FC236}">
                <a16:creationId xmlns:a16="http://schemas.microsoft.com/office/drawing/2014/main" id="{765BBAEA-2F55-232E-2B1A-5BD56FF68947}"/>
              </a:ext>
            </a:extLst>
          </p:cNvPr>
          <p:cNvSpPr txBox="1"/>
          <p:nvPr/>
        </p:nvSpPr>
        <p:spPr>
          <a:xfrm>
            <a:off x="1097280" y="1669771"/>
            <a:ext cx="8497824" cy="800219"/>
          </a:xfrm>
          <a:prstGeom prst="rect">
            <a:avLst/>
          </a:prstGeom>
          <a:noFill/>
        </p:spPr>
        <p:txBody>
          <a:bodyPr wrap="square" rtlCol="0">
            <a:spAutoFit/>
          </a:bodyPr>
          <a:lstStyle/>
          <a:p>
            <a:r>
              <a:rPr lang="de-DE" sz="2800" b="1" dirty="0">
                <a:solidFill>
                  <a:srgbClr val="1B3272"/>
                </a:solidFill>
                <a:latin typeface="Calibri" panose="020F0502020204030204" pitchFamily="34" charset="0"/>
                <a:cs typeface="Calibri" panose="020F0502020204030204" pitchFamily="34" charset="0"/>
              </a:rPr>
              <a:t>Wie viel EU willst DU?</a:t>
            </a:r>
          </a:p>
          <a:p>
            <a:endParaRPr lang="de-DE" dirty="0">
              <a:solidFill>
                <a:schemeClr val="accent2"/>
              </a:solidFill>
            </a:endParaRPr>
          </a:p>
        </p:txBody>
      </p:sp>
      <p:sp>
        <p:nvSpPr>
          <p:cNvPr id="6" name="Text Box 3">
            <a:extLst>
              <a:ext uri="{FF2B5EF4-FFF2-40B4-BE49-F238E27FC236}">
                <a16:creationId xmlns:a16="http://schemas.microsoft.com/office/drawing/2014/main" id="{B567F3ED-E4E2-C87B-BFE4-2B2A2E688796}"/>
              </a:ext>
            </a:extLst>
          </p:cNvPr>
          <p:cNvSpPr txBox="1">
            <a:spLocks noChangeArrowheads="1"/>
          </p:cNvSpPr>
          <p:nvPr/>
        </p:nvSpPr>
        <p:spPr bwMode="auto">
          <a:xfrm>
            <a:off x="802753" y="2600423"/>
            <a:ext cx="1171041" cy="411384"/>
          </a:xfrm>
          <a:prstGeom prst="rect">
            <a:avLst/>
          </a:prstGeom>
          <a:noFill/>
          <a:ln>
            <a:noFill/>
          </a:ln>
          <a:effectLst/>
          <a:extLst>
            <a:ext uri="{909E8E84-426E-40DD-AFC4-6F175D3DCCD1}">
              <a14:hiddenFill xmlns:a14="http://schemas.microsoft.com/office/drawing/2010/main">
                <a:solidFill>
                  <a:srgbClr val="38A19C"/>
                </a:solidFill>
              </a14:hiddenFill>
            </a:ext>
            <a:ext uri="{91240B29-F687-4F45-9708-019B960494DF}">
              <a14:hiddenLine xmlns:a14="http://schemas.microsoft.com/office/drawing/2010/main" w="25400" algn="ctr">
                <a:solidFill>
                  <a:srgbClr val="014C91"/>
                </a:solidFill>
                <a:miter lim="800000"/>
                <a:headEnd/>
                <a:tailEnd/>
              </a14:hiddenLine>
            </a:ext>
            <a:ext uri="{AF507438-7753-43E0-B8FC-AC1667EBCBE1}">
              <a14:hiddenEffects xmlns:a14="http://schemas.microsoft.com/office/drawing/2010/main">
                <a:effectLst>
                  <a:outerShdw dist="35921" dir="2700000" algn="ctr" rotWithShape="0">
                    <a:srgbClr val="014C91"/>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de-DE" altLang="de-DE" sz="3600" b="1" i="0" u="none" strike="noStrike" cap="none" normalizeH="0" baseline="0" dirty="0">
                <a:ln>
                  <a:noFill/>
                </a:ln>
                <a:solidFill>
                  <a:srgbClr val="FFC000"/>
                </a:solidFill>
                <a:effectLst/>
                <a:latin typeface="Source Sans Pro" panose="020B0503030403020204" pitchFamily="34" charset="0"/>
              </a:rPr>
              <a:t> 1</a:t>
            </a:r>
            <a:endParaRPr kumimoji="0" lang="de-DE" altLang="de-DE" sz="3200" b="0" i="0" u="none" strike="noStrike" cap="none" normalizeH="0" baseline="0" dirty="0">
              <a:ln>
                <a:noFill/>
              </a:ln>
              <a:solidFill>
                <a:srgbClr val="FFC000"/>
              </a:solidFill>
              <a:effectLst/>
              <a:latin typeface="Arial" panose="020B0604020202020204" pitchFamily="34" charset="0"/>
            </a:endParaRPr>
          </a:p>
        </p:txBody>
      </p:sp>
      <p:sp>
        <p:nvSpPr>
          <p:cNvPr id="7" name="AutoShape 2">
            <a:extLst>
              <a:ext uri="{FF2B5EF4-FFF2-40B4-BE49-F238E27FC236}">
                <a16:creationId xmlns:a16="http://schemas.microsoft.com/office/drawing/2014/main" id="{C3BA69B1-9B4C-422A-F57C-407F9D7BFE46}"/>
              </a:ext>
            </a:extLst>
          </p:cNvPr>
          <p:cNvSpPr>
            <a:spLocks noChangeArrowheads="1"/>
          </p:cNvSpPr>
          <p:nvPr/>
        </p:nvSpPr>
        <p:spPr bwMode="auto">
          <a:xfrm>
            <a:off x="1076209" y="3799361"/>
            <a:ext cx="695022" cy="694109"/>
          </a:xfrm>
          <a:prstGeom prst="roundRect">
            <a:avLst>
              <a:gd name="adj" fmla="val 16667"/>
            </a:avLst>
          </a:prstGeom>
          <a:solidFill>
            <a:srgbClr val="FFFFFF"/>
          </a:solidFill>
          <a:ln w="25400" algn="ctr">
            <a:solidFill>
              <a:schemeClr val="tx1"/>
            </a:solidFill>
            <a:round/>
            <a:headEnd/>
            <a:tailEnd/>
          </a:ln>
          <a:effectLst/>
          <a:extLst>
            <a:ext uri="{AF507438-7753-43E0-B8FC-AC1667EBCBE1}">
              <a14:hiddenEffects xmlns:a14="http://schemas.microsoft.com/office/drawing/2010/main">
                <a:effectLst>
                  <a:outerShdw dist="35921" dir="2700000" algn="ctr" rotWithShape="0">
                    <a:srgbClr val="014C91"/>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de-DE" altLang="de-DE" sz="1800" b="0" i="0" u="none" strike="noStrike" cap="none" normalizeH="0" baseline="0">
              <a:ln>
                <a:noFill/>
              </a:ln>
              <a:solidFill>
                <a:schemeClr val="tx1"/>
              </a:solidFill>
              <a:effectLst/>
              <a:latin typeface="Arial" panose="020B0604020202020204" pitchFamily="34" charset="0"/>
            </a:endParaRPr>
          </a:p>
        </p:txBody>
      </p:sp>
      <p:sp>
        <p:nvSpPr>
          <p:cNvPr id="8" name="AutoShape 2">
            <a:extLst>
              <a:ext uri="{FF2B5EF4-FFF2-40B4-BE49-F238E27FC236}">
                <a16:creationId xmlns:a16="http://schemas.microsoft.com/office/drawing/2014/main" id="{C1224957-3514-7192-8C4C-D8A8EA0C5897}"/>
              </a:ext>
            </a:extLst>
          </p:cNvPr>
          <p:cNvSpPr>
            <a:spLocks noChangeArrowheads="1"/>
          </p:cNvSpPr>
          <p:nvPr/>
        </p:nvSpPr>
        <p:spPr bwMode="auto">
          <a:xfrm>
            <a:off x="1076209" y="5017125"/>
            <a:ext cx="695022" cy="694109"/>
          </a:xfrm>
          <a:prstGeom prst="roundRect">
            <a:avLst>
              <a:gd name="adj" fmla="val 16667"/>
            </a:avLst>
          </a:prstGeom>
          <a:solidFill>
            <a:srgbClr val="FFFFFF"/>
          </a:solidFill>
          <a:ln w="25400" algn="ctr">
            <a:solidFill>
              <a:schemeClr val="tx1"/>
            </a:solidFill>
            <a:round/>
            <a:headEnd/>
            <a:tailEnd/>
          </a:ln>
          <a:effectLst/>
          <a:extLst>
            <a:ext uri="{AF507438-7753-43E0-B8FC-AC1667EBCBE1}">
              <a14:hiddenEffects xmlns:a14="http://schemas.microsoft.com/office/drawing/2010/main">
                <a:effectLst>
                  <a:outerShdw dist="35921" dir="2700000" algn="ctr" rotWithShape="0">
                    <a:srgbClr val="014C91"/>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de-DE" altLang="de-DE" sz="1800" b="0" i="0" u="none" strike="noStrike" cap="none" normalizeH="0" baseline="0">
              <a:ln>
                <a:noFill/>
              </a:ln>
              <a:solidFill>
                <a:schemeClr val="tx1"/>
              </a:solidFill>
              <a:effectLst/>
              <a:latin typeface="Arial" panose="020B0604020202020204" pitchFamily="34" charset="0"/>
            </a:endParaRPr>
          </a:p>
        </p:txBody>
      </p:sp>
      <p:sp>
        <p:nvSpPr>
          <p:cNvPr id="9" name="Text Box 3">
            <a:extLst>
              <a:ext uri="{FF2B5EF4-FFF2-40B4-BE49-F238E27FC236}">
                <a16:creationId xmlns:a16="http://schemas.microsoft.com/office/drawing/2014/main" id="{C7DE872A-DC65-66A4-79B8-7D6D7A7E64B0}"/>
              </a:ext>
            </a:extLst>
          </p:cNvPr>
          <p:cNvSpPr txBox="1">
            <a:spLocks noChangeArrowheads="1"/>
          </p:cNvSpPr>
          <p:nvPr/>
        </p:nvSpPr>
        <p:spPr bwMode="auto">
          <a:xfrm>
            <a:off x="838200" y="3828675"/>
            <a:ext cx="1171041" cy="411384"/>
          </a:xfrm>
          <a:prstGeom prst="rect">
            <a:avLst/>
          </a:prstGeom>
          <a:noFill/>
          <a:ln>
            <a:noFill/>
          </a:ln>
          <a:effectLst/>
          <a:extLst>
            <a:ext uri="{909E8E84-426E-40DD-AFC4-6F175D3DCCD1}">
              <a14:hiddenFill xmlns:a14="http://schemas.microsoft.com/office/drawing/2010/main">
                <a:solidFill>
                  <a:srgbClr val="38A19C"/>
                </a:solidFill>
              </a14:hiddenFill>
            </a:ext>
            <a:ext uri="{91240B29-F687-4F45-9708-019B960494DF}">
              <a14:hiddenLine xmlns:a14="http://schemas.microsoft.com/office/drawing/2010/main" w="25400" algn="ctr">
                <a:solidFill>
                  <a:srgbClr val="014C91"/>
                </a:solidFill>
                <a:miter lim="800000"/>
                <a:headEnd/>
                <a:tailEnd/>
              </a14:hiddenLine>
            </a:ext>
            <a:ext uri="{AF507438-7753-43E0-B8FC-AC1667EBCBE1}">
              <a14:hiddenEffects xmlns:a14="http://schemas.microsoft.com/office/drawing/2010/main">
                <a:effectLst>
                  <a:outerShdw dist="35921" dir="2700000" algn="ctr" rotWithShape="0">
                    <a:srgbClr val="014C91"/>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lang="de-DE" altLang="de-DE" sz="3600" b="1" dirty="0">
                <a:solidFill>
                  <a:srgbClr val="FFC000"/>
                </a:solidFill>
                <a:latin typeface="Source Sans Pro" panose="020B0503030403020204" pitchFamily="34" charset="0"/>
              </a:rPr>
              <a:t>2</a:t>
            </a:r>
            <a:endParaRPr kumimoji="0" lang="de-DE" altLang="de-DE" sz="3200" b="0" i="0" u="none" strike="noStrike" cap="none" normalizeH="0" baseline="0" dirty="0">
              <a:ln>
                <a:noFill/>
              </a:ln>
              <a:solidFill>
                <a:srgbClr val="FFC000"/>
              </a:solidFill>
              <a:effectLst/>
              <a:latin typeface="Arial" panose="020B0604020202020204" pitchFamily="34" charset="0"/>
            </a:endParaRPr>
          </a:p>
        </p:txBody>
      </p:sp>
      <p:sp>
        <p:nvSpPr>
          <p:cNvPr id="10" name="Text Box 3">
            <a:extLst>
              <a:ext uri="{FF2B5EF4-FFF2-40B4-BE49-F238E27FC236}">
                <a16:creationId xmlns:a16="http://schemas.microsoft.com/office/drawing/2014/main" id="{00CB15CF-9E54-3615-AC27-8F95D8B18348}"/>
              </a:ext>
            </a:extLst>
          </p:cNvPr>
          <p:cNvSpPr txBox="1">
            <a:spLocks noChangeArrowheads="1"/>
          </p:cNvSpPr>
          <p:nvPr/>
        </p:nvSpPr>
        <p:spPr bwMode="auto">
          <a:xfrm>
            <a:off x="836513" y="5056927"/>
            <a:ext cx="1171041" cy="411384"/>
          </a:xfrm>
          <a:prstGeom prst="rect">
            <a:avLst/>
          </a:prstGeom>
          <a:noFill/>
          <a:ln>
            <a:noFill/>
          </a:ln>
          <a:effectLst/>
          <a:extLst>
            <a:ext uri="{909E8E84-426E-40DD-AFC4-6F175D3DCCD1}">
              <a14:hiddenFill xmlns:a14="http://schemas.microsoft.com/office/drawing/2010/main">
                <a:solidFill>
                  <a:srgbClr val="38A19C"/>
                </a:solidFill>
              </a14:hiddenFill>
            </a:ext>
            <a:ext uri="{91240B29-F687-4F45-9708-019B960494DF}">
              <a14:hiddenLine xmlns:a14="http://schemas.microsoft.com/office/drawing/2010/main" w="25400" algn="ctr">
                <a:solidFill>
                  <a:srgbClr val="014C91"/>
                </a:solidFill>
                <a:miter lim="800000"/>
                <a:headEnd/>
                <a:tailEnd/>
              </a14:hiddenLine>
            </a:ext>
            <a:ext uri="{AF507438-7753-43E0-B8FC-AC1667EBCBE1}">
              <a14:hiddenEffects xmlns:a14="http://schemas.microsoft.com/office/drawing/2010/main">
                <a:effectLst>
                  <a:outerShdw dist="35921" dir="2700000" algn="ctr" rotWithShape="0">
                    <a:srgbClr val="014C91"/>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de-DE" altLang="de-DE" sz="3600" b="1" i="0" u="none" strike="noStrike" cap="none" normalizeH="0" baseline="0" dirty="0">
                <a:ln>
                  <a:noFill/>
                </a:ln>
                <a:solidFill>
                  <a:srgbClr val="FFC000"/>
                </a:solidFill>
                <a:effectLst/>
                <a:latin typeface="Source Sans Pro" panose="020B0503030403020204" pitchFamily="34" charset="0"/>
              </a:rPr>
              <a:t>3</a:t>
            </a:r>
            <a:endParaRPr kumimoji="0" lang="de-DE" altLang="de-DE" sz="3200" b="0" i="0" u="none" strike="noStrike" cap="none" normalizeH="0" baseline="0" dirty="0">
              <a:ln>
                <a:noFill/>
              </a:ln>
              <a:solidFill>
                <a:srgbClr val="FFC000"/>
              </a:solidFill>
              <a:effectLst/>
              <a:latin typeface="Arial" panose="020B0604020202020204" pitchFamily="34" charset="0"/>
            </a:endParaRPr>
          </a:p>
        </p:txBody>
      </p:sp>
    </p:spTree>
    <p:extLst>
      <p:ext uri="{BB962C8B-B14F-4D97-AF65-F5344CB8AC3E}">
        <p14:creationId xmlns:p14="http://schemas.microsoft.com/office/powerpoint/2010/main" val="36689700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a:extLst>
              <a:ext uri="{FF2B5EF4-FFF2-40B4-BE49-F238E27FC236}">
                <a16:creationId xmlns:a16="http://schemas.microsoft.com/office/drawing/2014/main" id="{F6BBE4E0-28D4-5388-D2C7-AA7E877D8474}"/>
              </a:ext>
            </a:extLst>
          </p:cNvPr>
          <p:cNvSpPr txBox="1"/>
          <p:nvPr/>
        </p:nvSpPr>
        <p:spPr>
          <a:xfrm>
            <a:off x="1140369" y="1422132"/>
            <a:ext cx="9286331" cy="954107"/>
          </a:xfrm>
          <a:prstGeom prst="rect">
            <a:avLst/>
          </a:prstGeom>
          <a:noFill/>
        </p:spPr>
        <p:txBody>
          <a:bodyPr wrap="square">
            <a:spAutoFit/>
          </a:bodyPr>
          <a:lstStyle/>
          <a:p>
            <a:r>
              <a:rPr lang="de-DE" sz="2800" dirty="0">
                <a:solidFill>
                  <a:schemeClr val="tx1"/>
                </a:solidFill>
                <a:latin typeface="Calibri" panose="020F0502020204030204" pitchFamily="34" charset="0"/>
                <a:cs typeface="Calibri" panose="020F0502020204030204" pitchFamily="34" charset="0"/>
              </a:rPr>
              <a:t>In eurem Raum sind drei Punkte verteilt:</a:t>
            </a:r>
          </a:p>
          <a:p>
            <a:r>
              <a:rPr lang="de-DE" sz="2800" dirty="0">
                <a:solidFill>
                  <a:schemeClr val="tx1"/>
                </a:solidFill>
                <a:latin typeface="Calibri" panose="020F0502020204030204" pitchFamily="34" charset="0"/>
                <a:cs typeface="Calibri" panose="020F0502020204030204" pitchFamily="34" charset="0"/>
              </a:rPr>
              <a:t> </a:t>
            </a:r>
          </a:p>
        </p:txBody>
      </p:sp>
      <p:sp>
        <p:nvSpPr>
          <p:cNvPr id="8" name="Textfeld 7">
            <a:extLst>
              <a:ext uri="{FF2B5EF4-FFF2-40B4-BE49-F238E27FC236}">
                <a16:creationId xmlns:a16="http://schemas.microsoft.com/office/drawing/2014/main" id="{EE3ACB81-67AA-D9C1-5995-9429E6AD86C7}"/>
              </a:ext>
            </a:extLst>
          </p:cNvPr>
          <p:cNvSpPr txBox="1"/>
          <p:nvPr/>
        </p:nvSpPr>
        <p:spPr>
          <a:xfrm>
            <a:off x="1140368" y="2665880"/>
            <a:ext cx="9286331" cy="1384995"/>
          </a:xfrm>
          <a:prstGeom prst="rect">
            <a:avLst/>
          </a:prstGeom>
          <a:noFill/>
        </p:spPr>
        <p:txBody>
          <a:bodyPr wrap="square">
            <a:spAutoFit/>
          </a:bodyPr>
          <a:lstStyle/>
          <a:p>
            <a:r>
              <a:rPr lang="de-DE" sz="2800" dirty="0">
                <a:solidFill>
                  <a:schemeClr val="tx1"/>
                </a:solidFill>
                <a:latin typeface="Calibri" panose="020F0502020204030204" pitchFamily="34" charset="0"/>
                <a:cs typeface="Calibri" panose="020F0502020204030204" pitchFamily="34" charset="0"/>
              </a:rPr>
              <a:t>Jede Positionierungsfrage der Präsentation hat drei mögliche Antworten (</a:t>
            </a:r>
            <a:r>
              <a:rPr lang="de-DE" sz="2800" dirty="0">
                <a:solidFill>
                  <a:srgbClr val="FF0000"/>
                </a:solidFill>
                <a:latin typeface="Calibri" panose="020F0502020204030204" pitchFamily="34" charset="0"/>
                <a:cs typeface="Calibri" panose="020F0502020204030204" pitchFamily="34" charset="0"/>
              </a:rPr>
              <a:t>rot</a:t>
            </a:r>
            <a:r>
              <a:rPr lang="de-DE" sz="2800" dirty="0">
                <a:solidFill>
                  <a:schemeClr val="tx1"/>
                </a:solidFill>
                <a:latin typeface="Calibri" panose="020F0502020204030204" pitchFamily="34" charset="0"/>
                <a:cs typeface="Calibri" panose="020F0502020204030204" pitchFamily="34" charset="0"/>
              </a:rPr>
              <a:t>, </a:t>
            </a:r>
            <a:r>
              <a:rPr lang="de-DE" sz="2800" dirty="0">
                <a:solidFill>
                  <a:srgbClr val="00B0F0"/>
                </a:solidFill>
                <a:latin typeface="Calibri" panose="020F0502020204030204" pitchFamily="34" charset="0"/>
                <a:cs typeface="Calibri" panose="020F0502020204030204" pitchFamily="34" charset="0"/>
              </a:rPr>
              <a:t>blau</a:t>
            </a:r>
            <a:r>
              <a:rPr lang="de-DE" sz="2800" dirty="0">
                <a:solidFill>
                  <a:schemeClr val="tx1"/>
                </a:solidFill>
                <a:latin typeface="Calibri" panose="020F0502020204030204" pitchFamily="34" charset="0"/>
                <a:cs typeface="Calibri" panose="020F0502020204030204" pitchFamily="34" charset="0"/>
              </a:rPr>
              <a:t>, </a:t>
            </a:r>
            <a:r>
              <a:rPr lang="de-DE" sz="2800" dirty="0">
                <a:solidFill>
                  <a:srgbClr val="00B050"/>
                </a:solidFill>
                <a:latin typeface="Calibri" panose="020F0502020204030204" pitchFamily="34" charset="0"/>
                <a:cs typeface="Calibri" panose="020F0502020204030204" pitchFamily="34" charset="0"/>
              </a:rPr>
              <a:t>grün</a:t>
            </a:r>
            <a:r>
              <a:rPr lang="de-DE" sz="2800" dirty="0">
                <a:solidFill>
                  <a:schemeClr val="tx1"/>
                </a:solidFill>
                <a:latin typeface="Calibri" panose="020F0502020204030204" pitchFamily="34" charset="0"/>
                <a:cs typeface="Calibri" panose="020F0502020204030204" pitchFamily="34" charset="0"/>
              </a:rPr>
              <a:t>). Bewegt euch zu dem Punkt, der eurer Meinung nach die richtige repräsentiert. </a:t>
            </a:r>
          </a:p>
        </p:txBody>
      </p:sp>
      <p:sp>
        <p:nvSpPr>
          <p:cNvPr id="9" name="Textfeld 8">
            <a:extLst>
              <a:ext uri="{FF2B5EF4-FFF2-40B4-BE49-F238E27FC236}">
                <a16:creationId xmlns:a16="http://schemas.microsoft.com/office/drawing/2014/main" id="{83304432-C111-E04F-F775-66C5749268E7}"/>
              </a:ext>
            </a:extLst>
          </p:cNvPr>
          <p:cNvSpPr txBox="1"/>
          <p:nvPr/>
        </p:nvSpPr>
        <p:spPr>
          <a:xfrm>
            <a:off x="1140367" y="5114414"/>
            <a:ext cx="9286331" cy="954107"/>
          </a:xfrm>
          <a:prstGeom prst="rect">
            <a:avLst/>
          </a:prstGeom>
          <a:noFill/>
        </p:spPr>
        <p:txBody>
          <a:bodyPr wrap="square">
            <a:spAutoFit/>
          </a:bodyPr>
          <a:lstStyle/>
          <a:p>
            <a:r>
              <a:rPr lang="de-DE" sz="2800" dirty="0">
                <a:solidFill>
                  <a:schemeClr val="tx1"/>
                </a:solidFill>
                <a:latin typeface="Calibri" panose="020F0502020204030204" pitchFamily="34" charset="0"/>
                <a:cs typeface="Calibri" panose="020F0502020204030204" pitchFamily="34" charset="0"/>
              </a:rPr>
              <a:t>Nachdem ihr euch entschieden habt, wird die richtige Antwort umrandet. </a:t>
            </a:r>
          </a:p>
        </p:txBody>
      </p:sp>
      <p:cxnSp>
        <p:nvCxnSpPr>
          <p:cNvPr id="10" name="Gerade Verbindung 9">
            <a:extLst>
              <a:ext uri="{FF2B5EF4-FFF2-40B4-BE49-F238E27FC236}">
                <a16:creationId xmlns:a16="http://schemas.microsoft.com/office/drawing/2014/main" id="{1AD145AE-4580-29E0-AD84-E77E944E48ED}"/>
              </a:ext>
            </a:extLst>
          </p:cNvPr>
          <p:cNvCxnSpPr>
            <a:cxnSpLocks/>
          </p:cNvCxnSpPr>
          <p:nvPr/>
        </p:nvCxnSpPr>
        <p:spPr>
          <a:xfrm flipV="1">
            <a:off x="7839796" y="1082802"/>
            <a:ext cx="740345" cy="1107636"/>
          </a:xfrm>
          <a:prstGeom prst="line">
            <a:avLst/>
          </a:prstGeom>
        </p:spPr>
        <p:style>
          <a:lnRef idx="1">
            <a:schemeClr val="dk1"/>
          </a:lnRef>
          <a:fillRef idx="0">
            <a:schemeClr val="dk1"/>
          </a:fillRef>
          <a:effectRef idx="0">
            <a:schemeClr val="dk1"/>
          </a:effectRef>
          <a:fontRef idx="minor">
            <a:schemeClr val="tx1"/>
          </a:fontRef>
        </p:style>
      </p:cxnSp>
      <p:cxnSp>
        <p:nvCxnSpPr>
          <p:cNvPr id="11" name="Gerade Verbindung 10">
            <a:extLst>
              <a:ext uri="{FF2B5EF4-FFF2-40B4-BE49-F238E27FC236}">
                <a16:creationId xmlns:a16="http://schemas.microsoft.com/office/drawing/2014/main" id="{90253F9C-0BE5-A6A9-5B3D-9755D7D0DAEA}"/>
              </a:ext>
            </a:extLst>
          </p:cNvPr>
          <p:cNvCxnSpPr>
            <a:cxnSpLocks/>
          </p:cNvCxnSpPr>
          <p:nvPr/>
        </p:nvCxnSpPr>
        <p:spPr>
          <a:xfrm>
            <a:off x="7764987" y="2215889"/>
            <a:ext cx="1638298" cy="0"/>
          </a:xfrm>
          <a:prstGeom prst="line">
            <a:avLst/>
          </a:prstGeom>
        </p:spPr>
        <p:style>
          <a:lnRef idx="1">
            <a:schemeClr val="dk1"/>
          </a:lnRef>
          <a:fillRef idx="0">
            <a:schemeClr val="dk1"/>
          </a:fillRef>
          <a:effectRef idx="0">
            <a:schemeClr val="dk1"/>
          </a:effectRef>
          <a:fontRef idx="minor">
            <a:schemeClr val="tx1"/>
          </a:fontRef>
        </p:style>
      </p:cxnSp>
      <p:cxnSp>
        <p:nvCxnSpPr>
          <p:cNvPr id="12" name="Gerade Verbindung 11">
            <a:extLst>
              <a:ext uri="{FF2B5EF4-FFF2-40B4-BE49-F238E27FC236}">
                <a16:creationId xmlns:a16="http://schemas.microsoft.com/office/drawing/2014/main" id="{F223D89F-F34A-2C81-60B9-A26D14FC9ACB}"/>
              </a:ext>
            </a:extLst>
          </p:cNvPr>
          <p:cNvCxnSpPr>
            <a:cxnSpLocks/>
          </p:cNvCxnSpPr>
          <p:nvPr/>
        </p:nvCxnSpPr>
        <p:spPr>
          <a:xfrm>
            <a:off x="8584136" y="1110701"/>
            <a:ext cx="819149" cy="1054285"/>
          </a:xfrm>
          <a:prstGeom prst="line">
            <a:avLst/>
          </a:prstGeom>
        </p:spPr>
        <p:style>
          <a:lnRef idx="1">
            <a:schemeClr val="dk1"/>
          </a:lnRef>
          <a:fillRef idx="0">
            <a:schemeClr val="dk1"/>
          </a:fillRef>
          <a:effectRef idx="0">
            <a:schemeClr val="dk1"/>
          </a:effectRef>
          <a:fontRef idx="minor">
            <a:schemeClr val="tx1"/>
          </a:fontRef>
        </p:style>
      </p:cxnSp>
      <p:sp>
        <p:nvSpPr>
          <p:cNvPr id="5" name="Oval 4">
            <a:extLst>
              <a:ext uri="{FF2B5EF4-FFF2-40B4-BE49-F238E27FC236}">
                <a16:creationId xmlns:a16="http://schemas.microsoft.com/office/drawing/2014/main" id="{53DE8BEA-9859-DF93-B9B1-BFD9DAC845B8}"/>
              </a:ext>
            </a:extLst>
          </p:cNvPr>
          <p:cNvSpPr/>
          <p:nvPr/>
        </p:nvSpPr>
        <p:spPr>
          <a:xfrm>
            <a:off x="7400920" y="1798133"/>
            <a:ext cx="728134" cy="733706"/>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Oval 5">
            <a:extLst>
              <a:ext uri="{FF2B5EF4-FFF2-40B4-BE49-F238E27FC236}">
                <a16:creationId xmlns:a16="http://schemas.microsoft.com/office/drawing/2014/main" id="{0D03E7A4-1849-28B1-2E6F-B9A3B643A5E1}"/>
              </a:ext>
            </a:extLst>
          </p:cNvPr>
          <p:cNvSpPr/>
          <p:nvPr/>
        </p:nvSpPr>
        <p:spPr>
          <a:xfrm>
            <a:off x="9019017" y="1780248"/>
            <a:ext cx="728134" cy="733706"/>
          </a:xfrm>
          <a:prstGeom prst="ellipse">
            <a:avLst/>
          </a:prstGeom>
          <a:solidFill>
            <a:srgbClr val="05B050"/>
          </a:solidFill>
          <a:ln>
            <a:solidFill>
              <a:srgbClr val="05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Oval 2">
            <a:extLst>
              <a:ext uri="{FF2B5EF4-FFF2-40B4-BE49-F238E27FC236}">
                <a16:creationId xmlns:a16="http://schemas.microsoft.com/office/drawing/2014/main" id="{CDD0593E-75B3-8D15-D70F-3748DB6CB5FA}"/>
              </a:ext>
            </a:extLst>
          </p:cNvPr>
          <p:cNvSpPr/>
          <p:nvPr/>
        </p:nvSpPr>
        <p:spPr>
          <a:xfrm>
            <a:off x="8220069" y="803496"/>
            <a:ext cx="728134" cy="733706"/>
          </a:xfrm>
          <a:prstGeom prst="ellipse">
            <a:avLst/>
          </a:prstGeom>
          <a:solidFill>
            <a:srgbClr val="05B0F0"/>
          </a:solidFill>
          <a:ln>
            <a:solidFill>
              <a:srgbClr val="05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 name="Textfeld 24">
            <a:extLst>
              <a:ext uri="{FF2B5EF4-FFF2-40B4-BE49-F238E27FC236}">
                <a16:creationId xmlns:a16="http://schemas.microsoft.com/office/drawing/2014/main" id="{C84BEFD4-A325-5A31-3B66-933D763B9486}"/>
              </a:ext>
            </a:extLst>
          </p:cNvPr>
          <p:cNvSpPr txBox="1"/>
          <p:nvPr/>
        </p:nvSpPr>
        <p:spPr>
          <a:xfrm>
            <a:off x="1140367" y="4340516"/>
            <a:ext cx="6108700" cy="523220"/>
          </a:xfrm>
          <a:prstGeom prst="rect">
            <a:avLst/>
          </a:prstGeom>
          <a:noFill/>
        </p:spPr>
        <p:txBody>
          <a:bodyPr wrap="square">
            <a:spAutoFit/>
          </a:bodyPr>
          <a:lstStyle/>
          <a:p>
            <a:r>
              <a:rPr lang="de-DE" sz="2800" dirty="0">
                <a:solidFill>
                  <a:schemeClr val="tx1"/>
                </a:solidFill>
                <a:latin typeface="Calibri" panose="020F0502020204030204" pitchFamily="34" charset="0"/>
                <a:cs typeface="Calibri" panose="020F0502020204030204" pitchFamily="34" charset="0"/>
              </a:rPr>
              <a:t>Wichtig: Es gibt kein „Dazwischen“. </a:t>
            </a:r>
            <a:endParaRPr lang="de-DE" sz="2800" dirty="0"/>
          </a:p>
        </p:txBody>
      </p:sp>
      <p:sp>
        <p:nvSpPr>
          <p:cNvPr id="15" name="Textplatzhalter 1">
            <a:extLst>
              <a:ext uri="{FF2B5EF4-FFF2-40B4-BE49-F238E27FC236}">
                <a16:creationId xmlns:a16="http://schemas.microsoft.com/office/drawing/2014/main" id="{4AC5A756-71EA-E497-0E1D-141B7F3D7C24}"/>
              </a:ext>
            </a:extLst>
          </p:cNvPr>
          <p:cNvSpPr>
            <a:spLocks noGrp="1"/>
          </p:cNvSpPr>
          <p:nvPr>
            <p:ph type="body" sz="quarter" idx="10"/>
          </p:nvPr>
        </p:nvSpPr>
        <p:spPr/>
        <p:txBody>
          <a:bodyPr/>
          <a:lstStyle/>
          <a:p>
            <a:r>
              <a:rPr lang="de-DE" b="1" dirty="0">
                <a:latin typeface="Calibri" panose="020F0502020204030204" pitchFamily="34" charset="0"/>
                <a:cs typeface="Calibri" panose="020F0502020204030204" pitchFamily="34" charset="0"/>
              </a:rPr>
              <a:t>Wie funktioniert es? </a:t>
            </a:r>
            <a:r>
              <a:rPr lang="de-DE" b="1" dirty="0">
                <a:solidFill>
                  <a:schemeClr val="accent1"/>
                </a:solidFill>
                <a:latin typeface="Calibri" panose="020F0502020204030204" pitchFamily="34" charset="0"/>
                <a:cs typeface="Calibri" panose="020F0502020204030204" pitchFamily="34" charset="0"/>
              </a:rPr>
              <a:t>(1)</a:t>
            </a:r>
            <a:endParaRPr lang="en-GB" b="1" dirty="0">
              <a:solidFill>
                <a:schemeClr val="accent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479277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9"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dissolve">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dissolve">
                                      <p:cBhvr>
                                        <p:cTn id="3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5" grpId="0" animBg="1"/>
      <p:bldP spid="6" grpId="0" animBg="1"/>
      <p:bldP spid="3" grpId="0" animBg="1"/>
      <p:bldP spid="2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102EB7-E2C3-8164-CA66-C0D425274EC1}"/>
            </a:ext>
          </a:extLst>
        </p:cNvPr>
        <p:cNvGrpSpPr/>
        <p:nvPr/>
      </p:nvGrpSpPr>
      <p:grpSpPr>
        <a:xfrm>
          <a:off x="0" y="0"/>
          <a:ext cx="0" cy="0"/>
          <a:chOff x="0" y="0"/>
          <a:chExt cx="0" cy="0"/>
        </a:xfrm>
      </p:grpSpPr>
      <p:sp>
        <p:nvSpPr>
          <p:cNvPr id="2" name="Textplatzhalter 1">
            <a:extLst>
              <a:ext uri="{FF2B5EF4-FFF2-40B4-BE49-F238E27FC236}">
                <a16:creationId xmlns:a16="http://schemas.microsoft.com/office/drawing/2014/main" id="{7A8BA27A-B327-D582-BA95-E1C8A192FC20}"/>
              </a:ext>
            </a:extLst>
          </p:cNvPr>
          <p:cNvSpPr>
            <a:spLocks noGrp="1"/>
          </p:cNvSpPr>
          <p:nvPr>
            <p:ph type="body" sz="quarter" idx="10"/>
          </p:nvPr>
        </p:nvSpPr>
        <p:spPr/>
        <p:txBody>
          <a:bodyPr/>
          <a:lstStyle/>
          <a:p>
            <a:endParaRPr lang="de-DE" dirty="0"/>
          </a:p>
        </p:txBody>
      </p:sp>
      <p:sp>
        <p:nvSpPr>
          <p:cNvPr id="4" name="Textplatzhalter 2">
            <a:extLst>
              <a:ext uri="{FF2B5EF4-FFF2-40B4-BE49-F238E27FC236}">
                <a16:creationId xmlns:a16="http://schemas.microsoft.com/office/drawing/2014/main" id="{6480EAD1-55C7-CEA2-3B8A-7ED1FFC980A1}"/>
              </a:ext>
            </a:extLst>
          </p:cNvPr>
          <p:cNvSpPr txBox="1">
            <a:spLocks/>
          </p:cNvSpPr>
          <p:nvPr/>
        </p:nvSpPr>
        <p:spPr>
          <a:xfrm>
            <a:off x="798513" y="1435100"/>
            <a:ext cx="9780587" cy="5018088"/>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2200" kern="1200">
                <a:solidFill>
                  <a:srgbClr val="1B3272"/>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2200" kern="1200">
                <a:solidFill>
                  <a:srgbClr val="1B3272"/>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2200" kern="1200">
                <a:solidFill>
                  <a:srgbClr val="1B3272"/>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2200" kern="1200">
                <a:solidFill>
                  <a:srgbClr val="1B3272"/>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2200" kern="1200">
                <a:solidFill>
                  <a:srgbClr val="1B3272"/>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Font typeface="Wingdings 3" charset="2"/>
              <a:buNone/>
            </a:pPr>
            <a:endParaRPr lang="de-DE" sz="2800" dirty="0">
              <a:latin typeface="Calibri" panose="020F0502020204030204" pitchFamily="34" charset="0"/>
              <a:cs typeface="Calibri" panose="020F0502020204030204" pitchFamily="34" charset="0"/>
            </a:endParaRPr>
          </a:p>
          <a:p>
            <a:pPr marL="0" indent="0">
              <a:buFont typeface="Wingdings 3" charset="2"/>
              <a:buNone/>
            </a:pPr>
            <a:endParaRPr lang="de-DE" sz="2800" dirty="0">
              <a:latin typeface="Calibri" panose="020F0502020204030204" pitchFamily="34" charset="0"/>
              <a:cs typeface="Calibri" panose="020F0502020204030204" pitchFamily="34" charset="0"/>
            </a:endParaRPr>
          </a:p>
          <a:p>
            <a:pPr marL="0" indent="0">
              <a:buFont typeface="Wingdings 3" charset="2"/>
              <a:buNone/>
            </a:pPr>
            <a:endParaRPr lang="de-DE" sz="2800" dirty="0">
              <a:latin typeface="Calibri" panose="020F0502020204030204" pitchFamily="34" charset="0"/>
              <a:cs typeface="Calibri" panose="020F0502020204030204" pitchFamily="34" charset="0"/>
            </a:endParaRPr>
          </a:p>
          <a:p>
            <a:pPr marL="0" indent="0" algn="ctr">
              <a:buFont typeface="Wingdings 3" charset="2"/>
              <a:buNone/>
            </a:pPr>
            <a:r>
              <a:rPr lang="de-DE" sz="2800" dirty="0">
                <a:latin typeface="Calibri" panose="020F0502020204030204" pitchFamily="34" charset="0"/>
                <a:cs typeface="Calibri" panose="020F0502020204030204" pitchFamily="34" charset="0"/>
              </a:rPr>
              <a:t>Findet ihr, dass die die Zuständigen gut und sinnvoll verteilt sind? Diskutiert gemeinsam in der Klasse.</a:t>
            </a:r>
          </a:p>
          <a:p>
            <a:pPr marL="0" indent="0">
              <a:buFont typeface="Wingdings 3" charset="2"/>
              <a:buNone/>
            </a:pPr>
            <a:endParaRPr lang="de-DE" sz="28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760043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FCFD1614-F059-0BA0-453D-5E1F08F3E7EE}"/>
              </a:ext>
            </a:extLst>
          </p:cNvPr>
          <p:cNvSpPr>
            <a:spLocks noGrp="1"/>
          </p:cNvSpPr>
          <p:nvPr>
            <p:ph type="body" sz="quarter" idx="11"/>
          </p:nvPr>
        </p:nvSpPr>
        <p:spPr/>
        <p:txBody>
          <a:bodyPr>
            <a:normAutofit/>
          </a:bodyPr>
          <a:lstStyle/>
          <a:p>
            <a:pPr marL="0" indent="0">
              <a:buNone/>
            </a:pPr>
            <a:r>
              <a:rPr lang="de-DE" sz="2800" dirty="0">
                <a:latin typeface="Calibri" panose="020F0502020204030204" pitchFamily="34" charset="0"/>
                <a:cs typeface="Calibri" panose="020F0502020204030204" pitchFamily="34" charset="0"/>
              </a:rPr>
              <a:t>Wofür steht das „E“ in EU?</a:t>
            </a:r>
          </a:p>
        </p:txBody>
      </p:sp>
      <p:sp>
        <p:nvSpPr>
          <p:cNvPr id="13" name="Textfeld 12">
            <a:extLst>
              <a:ext uri="{FF2B5EF4-FFF2-40B4-BE49-F238E27FC236}">
                <a16:creationId xmlns:a16="http://schemas.microsoft.com/office/drawing/2014/main" id="{5F66D03C-EB53-6BC4-4129-662DD5693C28}"/>
              </a:ext>
            </a:extLst>
          </p:cNvPr>
          <p:cNvSpPr txBox="1"/>
          <p:nvPr/>
        </p:nvSpPr>
        <p:spPr>
          <a:xfrm>
            <a:off x="0" y="5363010"/>
            <a:ext cx="4420020" cy="523220"/>
          </a:xfrm>
          <a:prstGeom prst="rect">
            <a:avLst/>
          </a:prstGeom>
          <a:noFill/>
        </p:spPr>
        <p:txBody>
          <a:bodyPr wrap="square">
            <a:spAutoFit/>
          </a:bodyPr>
          <a:lstStyle/>
          <a:p>
            <a:pPr algn="ctr"/>
            <a:r>
              <a:rPr lang="de-DE" sz="2800" dirty="0">
                <a:solidFill>
                  <a:srgbClr val="FF0000"/>
                </a:solidFill>
                <a:latin typeface="Calibri" panose="020F0502020204030204" pitchFamily="34" charset="0"/>
                <a:cs typeface="Calibri" panose="020F0502020204030204" pitchFamily="34" charset="0"/>
              </a:rPr>
              <a:t>„Ergonomische“</a:t>
            </a:r>
          </a:p>
        </p:txBody>
      </p:sp>
      <p:sp>
        <p:nvSpPr>
          <p:cNvPr id="14" name="Textfeld 13">
            <a:extLst>
              <a:ext uri="{FF2B5EF4-FFF2-40B4-BE49-F238E27FC236}">
                <a16:creationId xmlns:a16="http://schemas.microsoft.com/office/drawing/2014/main" id="{E406D711-054D-1DB4-D867-E601E660AE78}"/>
              </a:ext>
            </a:extLst>
          </p:cNvPr>
          <p:cNvSpPr txBox="1"/>
          <p:nvPr/>
        </p:nvSpPr>
        <p:spPr>
          <a:xfrm>
            <a:off x="6528666" y="5439981"/>
            <a:ext cx="3563450" cy="523220"/>
          </a:xfrm>
          <a:prstGeom prst="rect">
            <a:avLst/>
          </a:prstGeom>
          <a:noFill/>
        </p:spPr>
        <p:txBody>
          <a:bodyPr wrap="square">
            <a:spAutoFit/>
          </a:bodyPr>
          <a:lstStyle/>
          <a:p>
            <a:pPr algn="ctr"/>
            <a:r>
              <a:rPr lang="de-DE" sz="2800" dirty="0">
                <a:solidFill>
                  <a:srgbClr val="00B050"/>
                </a:solidFill>
                <a:latin typeface="Calibri" panose="020F0502020204030204" pitchFamily="34" charset="0"/>
                <a:cs typeface="Calibri" panose="020F0502020204030204" pitchFamily="34" charset="0"/>
              </a:rPr>
              <a:t>„Europäische“</a:t>
            </a:r>
          </a:p>
        </p:txBody>
      </p:sp>
      <p:sp>
        <p:nvSpPr>
          <p:cNvPr id="15" name="Textfeld 14">
            <a:extLst>
              <a:ext uri="{FF2B5EF4-FFF2-40B4-BE49-F238E27FC236}">
                <a16:creationId xmlns:a16="http://schemas.microsoft.com/office/drawing/2014/main" id="{02A7C657-5C3B-B383-7481-8281E93A36B3}"/>
              </a:ext>
            </a:extLst>
          </p:cNvPr>
          <p:cNvSpPr txBox="1"/>
          <p:nvPr/>
        </p:nvSpPr>
        <p:spPr>
          <a:xfrm>
            <a:off x="3919584" y="2095874"/>
            <a:ext cx="3563450" cy="523220"/>
          </a:xfrm>
          <a:prstGeom prst="rect">
            <a:avLst/>
          </a:prstGeom>
          <a:noFill/>
        </p:spPr>
        <p:txBody>
          <a:bodyPr wrap="square">
            <a:spAutoFit/>
          </a:bodyPr>
          <a:lstStyle/>
          <a:p>
            <a:pPr algn="ctr"/>
            <a:r>
              <a:rPr lang="de-DE" sz="2800" dirty="0">
                <a:solidFill>
                  <a:srgbClr val="00B0F0"/>
                </a:solidFill>
                <a:latin typeface="Calibri" panose="020F0502020204030204" pitchFamily="34" charset="0"/>
                <a:cs typeface="Calibri" panose="020F0502020204030204" pitchFamily="34" charset="0"/>
              </a:rPr>
              <a:t>„Eckige“</a:t>
            </a:r>
          </a:p>
        </p:txBody>
      </p:sp>
      <p:sp>
        <p:nvSpPr>
          <p:cNvPr id="34" name="Textplatzhalter 1">
            <a:extLst>
              <a:ext uri="{FF2B5EF4-FFF2-40B4-BE49-F238E27FC236}">
                <a16:creationId xmlns:a16="http://schemas.microsoft.com/office/drawing/2014/main" id="{415718FD-73EE-8475-5698-FC1003E6329A}"/>
              </a:ext>
            </a:extLst>
          </p:cNvPr>
          <p:cNvSpPr>
            <a:spLocks noGrp="1"/>
          </p:cNvSpPr>
          <p:nvPr>
            <p:ph type="body" sz="quarter" idx="10"/>
          </p:nvPr>
        </p:nvSpPr>
        <p:spPr/>
        <p:txBody>
          <a:bodyPr/>
          <a:lstStyle/>
          <a:p>
            <a:r>
              <a:rPr lang="de-DE" b="1" dirty="0">
                <a:latin typeface="Calibri" panose="020F0502020204030204" pitchFamily="34" charset="0"/>
                <a:cs typeface="Calibri" panose="020F0502020204030204" pitchFamily="34" charset="0"/>
              </a:rPr>
              <a:t>Wie funktioniert es? </a:t>
            </a:r>
            <a:r>
              <a:rPr lang="de-DE" b="1" dirty="0">
                <a:solidFill>
                  <a:schemeClr val="accent1"/>
                </a:solidFill>
                <a:latin typeface="Calibri" panose="020F0502020204030204" pitchFamily="34" charset="0"/>
                <a:cs typeface="Calibri" panose="020F0502020204030204" pitchFamily="34" charset="0"/>
              </a:rPr>
              <a:t>(2) - Beispiel</a:t>
            </a:r>
            <a:endParaRPr lang="en-GB" b="1" dirty="0">
              <a:solidFill>
                <a:schemeClr val="accent1"/>
              </a:solidFill>
              <a:latin typeface="Calibri" panose="020F0502020204030204" pitchFamily="34" charset="0"/>
              <a:cs typeface="Calibri" panose="020F0502020204030204" pitchFamily="34" charset="0"/>
            </a:endParaRPr>
          </a:p>
        </p:txBody>
      </p:sp>
      <p:cxnSp>
        <p:nvCxnSpPr>
          <p:cNvPr id="35" name="Gerade Verbindung 34">
            <a:extLst>
              <a:ext uri="{FF2B5EF4-FFF2-40B4-BE49-F238E27FC236}">
                <a16:creationId xmlns:a16="http://schemas.microsoft.com/office/drawing/2014/main" id="{346AFF7E-9CFB-6C3C-A108-C82F9E4E7DB5}"/>
              </a:ext>
            </a:extLst>
          </p:cNvPr>
          <p:cNvCxnSpPr>
            <a:cxnSpLocks/>
          </p:cNvCxnSpPr>
          <p:nvPr/>
        </p:nvCxnSpPr>
        <p:spPr>
          <a:xfrm flipV="1">
            <a:off x="3919584" y="2895499"/>
            <a:ext cx="1781725" cy="2341049"/>
          </a:xfrm>
          <a:prstGeom prst="line">
            <a:avLst/>
          </a:prstGeom>
        </p:spPr>
        <p:style>
          <a:lnRef idx="1">
            <a:schemeClr val="dk1"/>
          </a:lnRef>
          <a:fillRef idx="0">
            <a:schemeClr val="dk1"/>
          </a:fillRef>
          <a:effectRef idx="0">
            <a:schemeClr val="dk1"/>
          </a:effectRef>
          <a:fontRef idx="minor">
            <a:schemeClr val="tx1"/>
          </a:fontRef>
        </p:style>
      </p:cxnSp>
      <p:cxnSp>
        <p:nvCxnSpPr>
          <p:cNvPr id="36" name="Gerade Verbindung 35">
            <a:extLst>
              <a:ext uri="{FF2B5EF4-FFF2-40B4-BE49-F238E27FC236}">
                <a16:creationId xmlns:a16="http://schemas.microsoft.com/office/drawing/2014/main" id="{8521A155-8EC3-9348-A066-E6D70F3F96B5}"/>
              </a:ext>
            </a:extLst>
          </p:cNvPr>
          <p:cNvCxnSpPr>
            <a:cxnSpLocks/>
          </p:cNvCxnSpPr>
          <p:nvPr/>
        </p:nvCxnSpPr>
        <p:spPr>
          <a:xfrm>
            <a:off x="3919584" y="5227983"/>
            <a:ext cx="3563450" cy="17130"/>
          </a:xfrm>
          <a:prstGeom prst="line">
            <a:avLst/>
          </a:prstGeom>
        </p:spPr>
        <p:style>
          <a:lnRef idx="1">
            <a:schemeClr val="dk1"/>
          </a:lnRef>
          <a:fillRef idx="0">
            <a:schemeClr val="dk1"/>
          </a:fillRef>
          <a:effectRef idx="0">
            <a:schemeClr val="dk1"/>
          </a:effectRef>
          <a:fontRef idx="minor">
            <a:schemeClr val="tx1"/>
          </a:fontRef>
        </p:style>
      </p:cxnSp>
      <p:cxnSp>
        <p:nvCxnSpPr>
          <p:cNvPr id="37" name="Gerade Verbindung 36">
            <a:extLst>
              <a:ext uri="{FF2B5EF4-FFF2-40B4-BE49-F238E27FC236}">
                <a16:creationId xmlns:a16="http://schemas.microsoft.com/office/drawing/2014/main" id="{0AD1BB50-630D-307F-A9CD-8D032E94FF1C}"/>
              </a:ext>
            </a:extLst>
          </p:cNvPr>
          <p:cNvCxnSpPr>
            <a:cxnSpLocks/>
          </p:cNvCxnSpPr>
          <p:nvPr/>
        </p:nvCxnSpPr>
        <p:spPr>
          <a:xfrm>
            <a:off x="5701309" y="2895499"/>
            <a:ext cx="1781725" cy="2349615"/>
          </a:xfrm>
          <a:prstGeom prst="line">
            <a:avLst/>
          </a:prstGeom>
        </p:spPr>
        <p:style>
          <a:lnRef idx="1">
            <a:schemeClr val="dk1"/>
          </a:lnRef>
          <a:fillRef idx="0">
            <a:schemeClr val="dk1"/>
          </a:fillRef>
          <a:effectRef idx="0">
            <a:schemeClr val="dk1"/>
          </a:effectRef>
          <a:fontRef idx="minor">
            <a:schemeClr val="tx1"/>
          </a:fontRef>
        </p:style>
      </p:cxnSp>
      <p:sp>
        <p:nvSpPr>
          <p:cNvPr id="2" name="Oval 1">
            <a:extLst>
              <a:ext uri="{FF2B5EF4-FFF2-40B4-BE49-F238E27FC236}">
                <a16:creationId xmlns:a16="http://schemas.microsoft.com/office/drawing/2014/main" id="{18F2B37D-4E15-33E5-B552-36793EFB5FD5}"/>
              </a:ext>
            </a:extLst>
          </p:cNvPr>
          <p:cNvSpPr/>
          <p:nvPr/>
        </p:nvSpPr>
        <p:spPr>
          <a:xfrm>
            <a:off x="3585000" y="4811947"/>
            <a:ext cx="728134" cy="733706"/>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Oval 3">
            <a:extLst>
              <a:ext uri="{FF2B5EF4-FFF2-40B4-BE49-F238E27FC236}">
                <a16:creationId xmlns:a16="http://schemas.microsoft.com/office/drawing/2014/main" id="{8B9D9665-5D54-5919-A324-42F807EB5F26}"/>
              </a:ext>
            </a:extLst>
          </p:cNvPr>
          <p:cNvSpPr/>
          <p:nvPr/>
        </p:nvSpPr>
        <p:spPr>
          <a:xfrm>
            <a:off x="5337242" y="2695294"/>
            <a:ext cx="728134" cy="733706"/>
          </a:xfrm>
          <a:prstGeom prst="ellipse">
            <a:avLst/>
          </a:prstGeom>
          <a:solidFill>
            <a:srgbClr val="05B0F0"/>
          </a:solidFill>
          <a:ln>
            <a:solidFill>
              <a:srgbClr val="05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 name="Oval 4">
            <a:extLst>
              <a:ext uri="{FF2B5EF4-FFF2-40B4-BE49-F238E27FC236}">
                <a16:creationId xmlns:a16="http://schemas.microsoft.com/office/drawing/2014/main" id="{817242C6-CC8B-8616-25FF-049F4606449A}"/>
              </a:ext>
            </a:extLst>
          </p:cNvPr>
          <p:cNvSpPr/>
          <p:nvPr/>
        </p:nvSpPr>
        <p:spPr>
          <a:xfrm>
            <a:off x="7059293" y="4735541"/>
            <a:ext cx="728134" cy="733706"/>
          </a:xfrm>
          <a:prstGeom prst="ellipse">
            <a:avLst/>
          </a:prstGeom>
          <a:solidFill>
            <a:srgbClr val="05B050"/>
          </a:solidFill>
          <a:ln>
            <a:solidFill>
              <a:srgbClr val="05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479177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2" grpId="0" animBg="1"/>
      <p:bldP spid="4" grpId="0" animBg="1"/>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79BE4502-4664-A140-6F31-45FE6EC31E2C}"/>
              </a:ext>
            </a:extLst>
          </p:cNvPr>
          <p:cNvSpPr>
            <a:spLocks noGrp="1"/>
          </p:cNvSpPr>
          <p:nvPr>
            <p:ph type="body" sz="quarter" idx="10"/>
          </p:nvPr>
        </p:nvSpPr>
        <p:spPr/>
        <p:txBody>
          <a:bodyPr/>
          <a:lstStyle/>
          <a:p>
            <a:endParaRPr lang="de-DE" dirty="0"/>
          </a:p>
        </p:txBody>
      </p:sp>
      <p:sp>
        <p:nvSpPr>
          <p:cNvPr id="3" name="Textplatzhalter 2">
            <a:extLst>
              <a:ext uri="{FF2B5EF4-FFF2-40B4-BE49-F238E27FC236}">
                <a16:creationId xmlns:a16="http://schemas.microsoft.com/office/drawing/2014/main" id="{FCFD1614-F059-0BA0-453D-5E1F08F3E7EE}"/>
              </a:ext>
            </a:extLst>
          </p:cNvPr>
          <p:cNvSpPr>
            <a:spLocks noGrp="1"/>
          </p:cNvSpPr>
          <p:nvPr>
            <p:ph type="body" sz="quarter" idx="11"/>
          </p:nvPr>
        </p:nvSpPr>
        <p:spPr/>
        <p:txBody>
          <a:bodyPr>
            <a:normAutofit/>
          </a:bodyPr>
          <a:lstStyle/>
          <a:p>
            <a:pPr marL="0" indent="0">
              <a:buNone/>
            </a:pPr>
            <a:r>
              <a:rPr lang="de-DE" sz="2800" b="1" dirty="0">
                <a:latin typeface="Calibri" panose="020F0502020204030204" pitchFamily="34" charset="0"/>
                <a:cs typeface="Calibri" panose="020F0502020204030204" pitchFamily="34" charset="0"/>
              </a:rPr>
              <a:t>1. Wer ist dafür zuständig, dass Lebensmittel sicher sind?</a:t>
            </a:r>
          </a:p>
        </p:txBody>
      </p:sp>
      <p:sp>
        <p:nvSpPr>
          <p:cNvPr id="13" name="Textfeld 12">
            <a:extLst>
              <a:ext uri="{FF2B5EF4-FFF2-40B4-BE49-F238E27FC236}">
                <a16:creationId xmlns:a16="http://schemas.microsoft.com/office/drawing/2014/main" id="{5F66D03C-EB53-6BC4-4129-662DD5693C28}"/>
              </a:ext>
            </a:extLst>
          </p:cNvPr>
          <p:cNvSpPr txBox="1"/>
          <p:nvPr/>
        </p:nvSpPr>
        <p:spPr>
          <a:xfrm>
            <a:off x="87682" y="5363010"/>
            <a:ext cx="4420020" cy="954107"/>
          </a:xfrm>
          <a:prstGeom prst="rect">
            <a:avLst/>
          </a:prstGeom>
          <a:noFill/>
        </p:spPr>
        <p:txBody>
          <a:bodyPr wrap="square">
            <a:spAutoFit/>
          </a:bodyPr>
          <a:lstStyle/>
          <a:p>
            <a:pPr algn="ctr"/>
            <a:r>
              <a:rPr lang="de-DE" sz="2800" dirty="0">
                <a:solidFill>
                  <a:srgbClr val="FF0000"/>
                </a:solidFill>
                <a:latin typeface="Calibri" panose="020F0502020204030204" pitchFamily="34" charset="0"/>
                <a:cs typeface="Calibri" panose="020F0502020204030204" pitchFamily="34" charset="0"/>
              </a:rPr>
              <a:t>Die EU und die Mitgliedstaaten</a:t>
            </a:r>
          </a:p>
        </p:txBody>
      </p:sp>
      <p:sp>
        <p:nvSpPr>
          <p:cNvPr id="14" name="Textfeld 13">
            <a:extLst>
              <a:ext uri="{FF2B5EF4-FFF2-40B4-BE49-F238E27FC236}">
                <a16:creationId xmlns:a16="http://schemas.microsoft.com/office/drawing/2014/main" id="{E406D711-054D-1DB4-D867-E601E660AE78}"/>
              </a:ext>
            </a:extLst>
          </p:cNvPr>
          <p:cNvSpPr txBox="1"/>
          <p:nvPr/>
        </p:nvSpPr>
        <p:spPr>
          <a:xfrm>
            <a:off x="6528666" y="5439981"/>
            <a:ext cx="3563450" cy="523220"/>
          </a:xfrm>
          <a:prstGeom prst="rect">
            <a:avLst/>
          </a:prstGeom>
          <a:noFill/>
        </p:spPr>
        <p:txBody>
          <a:bodyPr wrap="square">
            <a:spAutoFit/>
          </a:bodyPr>
          <a:lstStyle/>
          <a:p>
            <a:pPr algn="ctr"/>
            <a:r>
              <a:rPr lang="de-DE" sz="2800" dirty="0">
                <a:solidFill>
                  <a:srgbClr val="00B050"/>
                </a:solidFill>
                <a:latin typeface="Calibri" panose="020F0502020204030204" pitchFamily="34" charset="0"/>
                <a:cs typeface="Calibri" panose="020F0502020204030204" pitchFamily="34" charset="0"/>
              </a:rPr>
              <a:t>Die Mitgliedstaaten</a:t>
            </a:r>
          </a:p>
        </p:txBody>
      </p:sp>
      <p:sp>
        <p:nvSpPr>
          <p:cNvPr id="15" name="Textfeld 14">
            <a:extLst>
              <a:ext uri="{FF2B5EF4-FFF2-40B4-BE49-F238E27FC236}">
                <a16:creationId xmlns:a16="http://schemas.microsoft.com/office/drawing/2014/main" id="{02A7C657-5C3B-B383-7481-8281E93A36B3}"/>
              </a:ext>
            </a:extLst>
          </p:cNvPr>
          <p:cNvSpPr txBox="1"/>
          <p:nvPr/>
        </p:nvSpPr>
        <p:spPr>
          <a:xfrm>
            <a:off x="3919584" y="2095874"/>
            <a:ext cx="3563450" cy="523220"/>
          </a:xfrm>
          <a:prstGeom prst="rect">
            <a:avLst/>
          </a:prstGeom>
          <a:noFill/>
        </p:spPr>
        <p:txBody>
          <a:bodyPr wrap="square">
            <a:spAutoFit/>
          </a:bodyPr>
          <a:lstStyle/>
          <a:p>
            <a:pPr algn="ctr"/>
            <a:r>
              <a:rPr lang="de-DE" sz="2800" dirty="0">
                <a:solidFill>
                  <a:srgbClr val="00B0F0"/>
                </a:solidFill>
                <a:latin typeface="Calibri" panose="020F0502020204030204" pitchFamily="34" charset="0"/>
                <a:cs typeface="Calibri" panose="020F0502020204030204" pitchFamily="34" charset="0"/>
              </a:rPr>
              <a:t>Die EU</a:t>
            </a:r>
          </a:p>
        </p:txBody>
      </p:sp>
      <p:pic>
        <p:nvPicPr>
          <p:cNvPr id="20" name="Grafik 19" descr="Ein Bild, das Naturkost, Lebensmittelgruppe, Lokale Speisen, Vollwertkost enthält.&#10;&#10;Automatisch generierte Beschreibung">
            <a:extLst>
              <a:ext uri="{FF2B5EF4-FFF2-40B4-BE49-F238E27FC236}">
                <a16:creationId xmlns:a16="http://schemas.microsoft.com/office/drawing/2014/main" id="{3DC1A8F2-5DBC-E20D-F39C-817DF137E6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09676" y="2696065"/>
            <a:ext cx="3983266" cy="2666945"/>
          </a:xfrm>
          <a:prstGeom prst="rect">
            <a:avLst/>
          </a:prstGeom>
        </p:spPr>
      </p:pic>
      <p:sp>
        <p:nvSpPr>
          <p:cNvPr id="6" name="Alternativer Prozess 5">
            <a:extLst>
              <a:ext uri="{FF2B5EF4-FFF2-40B4-BE49-F238E27FC236}">
                <a16:creationId xmlns:a16="http://schemas.microsoft.com/office/drawing/2014/main" id="{21EAB766-87A9-07FF-4C42-DD58FCF82C8F}"/>
              </a:ext>
            </a:extLst>
          </p:cNvPr>
          <p:cNvSpPr/>
          <p:nvPr/>
        </p:nvSpPr>
        <p:spPr>
          <a:xfrm>
            <a:off x="947057" y="5418447"/>
            <a:ext cx="2645229" cy="866011"/>
          </a:xfrm>
          <a:prstGeom prst="flowChartAlternateProcess">
            <a:avLst/>
          </a:prstGeom>
          <a:noFill/>
          <a:ln w="63500">
            <a:solidFill>
              <a:schemeClr val="accent5">
                <a:alpha val="48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903680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79BE4502-4664-A140-6F31-45FE6EC31E2C}"/>
              </a:ext>
            </a:extLst>
          </p:cNvPr>
          <p:cNvSpPr>
            <a:spLocks noGrp="1"/>
          </p:cNvSpPr>
          <p:nvPr>
            <p:ph type="body" sz="quarter" idx="10"/>
          </p:nvPr>
        </p:nvSpPr>
        <p:spPr/>
        <p:txBody>
          <a:bodyPr/>
          <a:lstStyle/>
          <a:p>
            <a:endParaRPr lang="de-DE" dirty="0"/>
          </a:p>
        </p:txBody>
      </p:sp>
      <p:sp>
        <p:nvSpPr>
          <p:cNvPr id="3" name="Textplatzhalter 2">
            <a:extLst>
              <a:ext uri="{FF2B5EF4-FFF2-40B4-BE49-F238E27FC236}">
                <a16:creationId xmlns:a16="http://schemas.microsoft.com/office/drawing/2014/main" id="{FCFD1614-F059-0BA0-453D-5E1F08F3E7EE}"/>
              </a:ext>
            </a:extLst>
          </p:cNvPr>
          <p:cNvSpPr>
            <a:spLocks noGrp="1"/>
          </p:cNvSpPr>
          <p:nvPr>
            <p:ph type="body" sz="quarter" idx="11"/>
          </p:nvPr>
        </p:nvSpPr>
        <p:spPr/>
        <p:txBody>
          <a:bodyPr>
            <a:normAutofit/>
          </a:bodyPr>
          <a:lstStyle/>
          <a:p>
            <a:pPr marL="0" indent="0">
              <a:buNone/>
            </a:pPr>
            <a:r>
              <a:rPr lang="de-DE" sz="2800" b="1" dirty="0">
                <a:latin typeface="Calibri" panose="020F0502020204030204" pitchFamily="34" charset="0"/>
                <a:cs typeface="Calibri" panose="020F0502020204030204" pitchFamily="34" charset="0"/>
              </a:rPr>
              <a:t>2. Wer ist zuständig für den Lehrplan in der Schule?</a:t>
            </a:r>
          </a:p>
        </p:txBody>
      </p:sp>
      <p:sp>
        <p:nvSpPr>
          <p:cNvPr id="13" name="Textfeld 12">
            <a:extLst>
              <a:ext uri="{FF2B5EF4-FFF2-40B4-BE49-F238E27FC236}">
                <a16:creationId xmlns:a16="http://schemas.microsoft.com/office/drawing/2014/main" id="{5F66D03C-EB53-6BC4-4129-662DD5693C28}"/>
              </a:ext>
            </a:extLst>
          </p:cNvPr>
          <p:cNvSpPr txBox="1"/>
          <p:nvPr/>
        </p:nvSpPr>
        <p:spPr>
          <a:xfrm>
            <a:off x="0" y="5437793"/>
            <a:ext cx="4420020" cy="954107"/>
          </a:xfrm>
          <a:prstGeom prst="rect">
            <a:avLst/>
          </a:prstGeom>
          <a:noFill/>
        </p:spPr>
        <p:txBody>
          <a:bodyPr wrap="square">
            <a:spAutoFit/>
          </a:bodyPr>
          <a:lstStyle/>
          <a:p>
            <a:pPr algn="ctr"/>
            <a:r>
              <a:rPr lang="de-DE" sz="2800" dirty="0">
                <a:solidFill>
                  <a:srgbClr val="FF0000"/>
                </a:solidFill>
                <a:latin typeface="Calibri" panose="020F0502020204030204" pitchFamily="34" charset="0"/>
                <a:cs typeface="Calibri" panose="020F0502020204030204" pitchFamily="34" charset="0"/>
              </a:rPr>
              <a:t>Die EU und die Mitgliedstaaten</a:t>
            </a:r>
          </a:p>
        </p:txBody>
      </p:sp>
      <p:sp>
        <p:nvSpPr>
          <p:cNvPr id="14" name="Textfeld 13">
            <a:extLst>
              <a:ext uri="{FF2B5EF4-FFF2-40B4-BE49-F238E27FC236}">
                <a16:creationId xmlns:a16="http://schemas.microsoft.com/office/drawing/2014/main" id="{E406D711-054D-1DB4-D867-E601E660AE78}"/>
              </a:ext>
            </a:extLst>
          </p:cNvPr>
          <p:cNvSpPr txBox="1"/>
          <p:nvPr/>
        </p:nvSpPr>
        <p:spPr>
          <a:xfrm>
            <a:off x="6575805" y="5437793"/>
            <a:ext cx="3563450" cy="523220"/>
          </a:xfrm>
          <a:prstGeom prst="rect">
            <a:avLst/>
          </a:prstGeom>
          <a:noFill/>
        </p:spPr>
        <p:txBody>
          <a:bodyPr wrap="square">
            <a:spAutoFit/>
          </a:bodyPr>
          <a:lstStyle/>
          <a:p>
            <a:pPr algn="ctr"/>
            <a:r>
              <a:rPr lang="de-DE" sz="2800" dirty="0">
                <a:solidFill>
                  <a:srgbClr val="00B050"/>
                </a:solidFill>
                <a:latin typeface="Calibri" panose="020F0502020204030204" pitchFamily="34" charset="0"/>
                <a:cs typeface="Calibri" panose="020F0502020204030204" pitchFamily="34" charset="0"/>
              </a:rPr>
              <a:t>Die Mitgliedstaaten</a:t>
            </a:r>
          </a:p>
        </p:txBody>
      </p:sp>
      <p:sp>
        <p:nvSpPr>
          <p:cNvPr id="15" name="Textfeld 14">
            <a:extLst>
              <a:ext uri="{FF2B5EF4-FFF2-40B4-BE49-F238E27FC236}">
                <a16:creationId xmlns:a16="http://schemas.microsoft.com/office/drawing/2014/main" id="{02A7C657-5C3B-B383-7481-8281E93A36B3}"/>
              </a:ext>
            </a:extLst>
          </p:cNvPr>
          <p:cNvSpPr txBox="1"/>
          <p:nvPr/>
        </p:nvSpPr>
        <p:spPr>
          <a:xfrm>
            <a:off x="3919584" y="2095874"/>
            <a:ext cx="3563450" cy="523220"/>
          </a:xfrm>
          <a:prstGeom prst="rect">
            <a:avLst/>
          </a:prstGeom>
          <a:noFill/>
        </p:spPr>
        <p:txBody>
          <a:bodyPr wrap="square">
            <a:spAutoFit/>
          </a:bodyPr>
          <a:lstStyle/>
          <a:p>
            <a:pPr algn="ctr"/>
            <a:r>
              <a:rPr lang="de-DE" sz="2800" dirty="0">
                <a:solidFill>
                  <a:srgbClr val="00B0F0"/>
                </a:solidFill>
                <a:latin typeface="Calibri" panose="020F0502020204030204" pitchFamily="34" charset="0"/>
                <a:cs typeface="Calibri" panose="020F0502020204030204" pitchFamily="34" charset="0"/>
              </a:rPr>
              <a:t>Die EU</a:t>
            </a:r>
          </a:p>
        </p:txBody>
      </p:sp>
      <p:pic>
        <p:nvPicPr>
          <p:cNvPr id="5" name="Grafik 4" descr="Ein Bild, das Im Haus, Person, Tisch, Mobiliar enthält.&#10;&#10;Automatisch generierte Beschreibung">
            <a:extLst>
              <a:ext uri="{FF2B5EF4-FFF2-40B4-BE49-F238E27FC236}">
                <a16:creationId xmlns:a16="http://schemas.microsoft.com/office/drawing/2014/main" id="{923B2EF3-56D6-C1E0-0EC9-D1510C2866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18804" y="2706773"/>
            <a:ext cx="3965010" cy="2643340"/>
          </a:xfrm>
          <a:prstGeom prst="rect">
            <a:avLst/>
          </a:prstGeom>
        </p:spPr>
      </p:pic>
      <p:sp>
        <p:nvSpPr>
          <p:cNvPr id="6" name="Alternativer Prozess 5">
            <a:extLst>
              <a:ext uri="{FF2B5EF4-FFF2-40B4-BE49-F238E27FC236}">
                <a16:creationId xmlns:a16="http://schemas.microsoft.com/office/drawing/2014/main" id="{CF92AAB3-52D0-B4B2-AF2E-E630B94633A7}"/>
              </a:ext>
            </a:extLst>
          </p:cNvPr>
          <p:cNvSpPr/>
          <p:nvPr/>
        </p:nvSpPr>
        <p:spPr>
          <a:xfrm>
            <a:off x="6770537" y="5443135"/>
            <a:ext cx="3173985" cy="574080"/>
          </a:xfrm>
          <a:prstGeom prst="flowChartAlternateProcess">
            <a:avLst/>
          </a:prstGeom>
          <a:noFill/>
          <a:ln w="63500">
            <a:solidFill>
              <a:schemeClr val="accent5">
                <a:alpha val="48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466316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79BE4502-4664-A140-6F31-45FE6EC31E2C}"/>
              </a:ext>
            </a:extLst>
          </p:cNvPr>
          <p:cNvSpPr>
            <a:spLocks noGrp="1"/>
          </p:cNvSpPr>
          <p:nvPr>
            <p:ph type="body" sz="quarter" idx="10"/>
          </p:nvPr>
        </p:nvSpPr>
        <p:spPr/>
        <p:txBody>
          <a:bodyPr/>
          <a:lstStyle/>
          <a:p>
            <a:endParaRPr lang="de-DE" dirty="0"/>
          </a:p>
        </p:txBody>
      </p:sp>
      <p:sp>
        <p:nvSpPr>
          <p:cNvPr id="3" name="Textplatzhalter 2">
            <a:extLst>
              <a:ext uri="{FF2B5EF4-FFF2-40B4-BE49-F238E27FC236}">
                <a16:creationId xmlns:a16="http://schemas.microsoft.com/office/drawing/2014/main" id="{FCFD1614-F059-0BA0-453D-5E1F08F3E7EE}"/>
              </a:ext>
            </a:extLst>
          </p:cNvPr>
          <p:cNvSpPr>
            <a:spLocks noGrp="1"/>
          </p:cNvSpPr>
          <p:nvPr>
            <p:ph type="body" sz="quarter" idx="11"/>
          </p:nvPr>
        </p:nvSpPr>
        <p:spPr/>
        <p:txBody>
          <a:bodyPr>
            <a:normAutofit/>
          </a:bodyPr>
          <a:lstStyle/>
          <a:p>
            <a:pPr marL="0" indent="0">
              <a:buNone/>
            </a:pPr>
            <a:r>
              <a:rPr lang="de-DE" sz="2800" b="1" dirty="0">
                <a:latin typeface="Calibri" panose="020F0502020204030204" pitchFamily="34" charset="0"/>
                <a:cs typeface="Calibri" panose="020F0502020204030204" pitchFamily="34" charset="0"/>
              </a:rPr>
              <a:t>3. Wer ist zuständig für das Verbot von Fernsehwerbung für Zigaretten?</a:t>
            </a:r>
          </a:p>
        </p:txBody>
      </p:sp>
      <p:sp>
        <p:nvSpPr>
          <p:cNvPr id="13" name="Textfeld 12">
            <a:extLst>
              <a:ext uri="{FF2B5EF4-FFF2-40B4-BE49-F238E27FC236}">
                <a16:creationId xmlns:a16="http://schemas.microsoft.com/office/drawing/2014/main" id="{5F66D03C-EB53-6BC4-4129-662DD5693C28}"/>
              </a:ext>
            </a:extLst>
          </p:cNvPr>
          <p:cNvSpPr txBox="1"/>
          <p:nvPr/>
        </p:nvSpPr>
        <p:spPr>
          <a:xfrm>
            <a:off x="0" y="5437793"/>
            <a:ext cx="4420020" cy="954107"/>
          </a:xfrm>
          <a:prstGeom prst="rect">
            <a:avLst/>
          </a:prstGeom>
          <a:noFill/>
        </p:spPr>
        <p:txBody>
          <a:bodyPr wrap="square">
            <a:spAutoFit/>
          </a:bodyPr>
          <a:lstStyle/>
          <a:p>
            <a:pPr algn="ctr"/>
            <a:r>
              <a:rPr lang="de-DE" sz="2800" dirty="0">
                <a:solidFill>
                  <a:srgbClr val="FF0000"/>
                </a:solidFill>
                <a:latin typeface="Calibri" panose="020F0502020204030204" pitchFamily="34" charset="0"/>
                <a:cs typeface="Calibri" panose="020F0502020204030204" pitchFamily="34" charset="0"/>
              </a:rPr>
              <a:t>Die EU und die Mitgliedstaaten</a:t>
            </a:r>
          </a:p>
        </p:txBody>
      </p:sp>
      <p:sp>
        <p:nvSpPr>
          <p:cNvPr id="14" name="Textfeld 13">
            <a:extLst>
              <a:ext uri="{FF2B5EF4-FFF2-40B4-BE49-F238E27FC236}">
                <a16:creationId xmlns:a16="http://schemas.microsoft.com/office/drawing/2014/main" id="{E406D711-054D-1DB4-D867-E601E660AE78}"/>
              </a:ext>
            </a:extLst>
          </p:cNvPr>
          <p:cNvSpPr txBox="1"/>
          <p:nvPr/>
        </p:nvSpPr>
        <p:spPr>
          <a:xfrm>
            <a:off x="6575805" y="5437793"/>
            <a:ext cx="3563450" cy="523220"/>
          </a:xfrm>
          <a:prstGeom prst="rect">
            <a:avLst/>
          </a:prstGeom>
          <a:noFill/>
        </p:spPr>
        <p:txBody>
          <a:bodyPr wrap="square">
            <a:spAutoFit/>
          </a:bodyPr>
          <a:lstStyle/>
          <a:p>
            <a:pPr algn="ctr"/>
            <a:r>
              <a:rPr lang="de-DE" sz="2800" dirty="0">
                <a:solidFill>
                  <a:srgbClr val="00B050"/>
                </a:solidFill>
                <a:latin typeface="Calibri" panose="020F0502020204030204" pitchFamily="34" charset="0"/>
                <a:cs typeface="Calibri" panose="020F0502020204030204" pitchFamily="34" charset="0"/>
              </a:rPr>
              <a:t>Die Mitgliedstaaten</a:t>
            </a:r>
          </a:p>
        </p:txBody>
      </p:sp>
      <p:sp>
        <p:nvSpPr>
          <p:cNvPr id="15" name="Textfeld 14">
            <a:extLst>
              <a:ext uri="{FF2B5EF4-FFF2-40B4-BE49-F238E27FC236}">
                <a16:creationId xmlns:a16="http://schemas.microsoft.com/office/drawing/2014/main" id="{02A7C657-5C3B-B383-7481-8281E93A36B3}"/>
              </a:ext>
            </a:extLst>
          </p:cNvPr>
          <p:cNvSpPr txBox="1"/>
          <p:nvPr/>
        </p:nvSpPr>
        <p:spPr>
          <a:xfrm>
            <a:off x="3919584" y="2095874"/>
            <a:ext cx="3563450" cy="523220"/>
          </a:xfrm>
          <a:prstGeom prst="rect">
            <a:avLst/>
          </a:prstGeom>
          <a:noFill/>
        </p:spPr>
        <p:txBody>
          <a:bodyPr wrap="square">
            <a:spAutoFit/>
          </a:bodyPr>
          <a:lstStyle/>
          <a:p>
            <a:pPr algn="ctr"/>
            <a:r>
              <a:rPr lang="de-DE" sz="2800" dirty="0">
                <a:solidFill>
                  <a:srgbClr val="00B0F0"/>
                </a:solidFill>
                <a:latin typeface="Calibri" panose="020F0502020204030204" pitchFamily="34" charset="0"/>
                <a:cs typeface="Calibri" panose="020F0502020204030204" pitchFamily="34" charset="0"/>
              </a:rPr>
              <a:t>Die EU</a:t>
            </a:r>
          </a:p>
        </p:txBody>
      </p:sp>
      <p:pic>
        <p:nvPicPr>
          <p:cNvPr id="7" name="Grafik 6" descr="Ein Bild, das Buch, Im Haus enthält.&#10;&#10;Automatisch generierte Beschreibung">
            <a:extLst>
              <a:ext uri="{FF2B5EF4-FFF2-40B4-BE49-F238E27FC236}">
                <a16:creationId xmlns:a16="http://schemas.microsoft.com/office/drawing/2014/main" id="{D229DEE8-6206-A903-1AE4-F1C48D8F26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18804" y="2706773"/>
            <a:ext cx="3965010" cy="2643340"/>
          </a:xfrm>
          <a:prstGeom prst="rect">
            <a:avLst/>
          </a:prstGeom>
        </p:spPr>
      </p:pic>
      <p:sp>
        <p:nvSpPr>
          <p:cNvPr id="18" name="Alternativer Prozess 17">
            <a:extLst>
              <a:ext uri="{FF2B5EF4-FFF2-40B4-BE49-F238E27FC236}">
                <a16:creationId xmlns:a16="http://schemas.microsoft.com/office/drawing/2014/main" id="{93598164-FCD7-4B18-B3CE-E92177EEC212}"/>
              </a:ext>
            </a:extLst>
          </p:cNvPr>
          <p:cNvSpPr/>
          <p:nvPr/>
        </p:nvSpPr>
        <p:spPr>
          <a:xfrm>
            <a:off x="947057" y="5467434"/>
            <a:ext cx="2645229" cy="866011"/>
          </a:xfrm>
          <a:prstGeom prst="flowChartAlternateProcess">
            <a:avLst/>
          </a:prstGeom>
          <a:noFill/>
          <a:ln w="63500">
            <a:solidFill>
              <a:schemeClr val="accent5">
                <a:alpha val="48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907494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79BE4502-4664-A140-6F31-45FE6EC31E2C}"/>
              </a:ext>
            </a:extLst>
          </p:cNvPr>
          <p:cNvSpPr>
            <a:spLocks noGrp="1"/>
          </p:cNvSpPr>
          <p:nvPr>
            <p:ph type="body" sz="quarter" idx="10"/>
          </p:nvPr>
        </p:nvSpPr>
        <p:spPr/>
        <p:txBody>
          <a:bodyPr/>
          <a:lstStyle/>
          <a:p>
            <a:endParaRPr lang="de-DE" dirty="0"/>
          </a:p>
        </p:txBody>
      </p:sp>
      <p:sp>
        <p:nvSpPr>
          <p:cNvPr id="3" name="Textplatzhalter 2">
            <a:extLst>
              <a:ext uri="{FF2B5EF4-FFF2-40B4-BE49-F238E27FC236}">
                <a16:creationId xmlns:a16="http://schemas.microsoft.com/office/drawing/2014/main" id="{FCFD1614-F059-0BA0-453D-5E1F08F3E7EE}"/>
              </a:ext>
            </a:extLst>
          </p:cNvPr>
          <p:cNvSpPr>
            <a:spLocks noGrp="1"/>
          </p:cNvSpPr>
          <p:nvPr>
            <p:ph type="body" sz="quarter" idx="11"/>
          </p:nvPr>
        </p:nvSpPr>
        <p:spPr/>
        <p:txBody>
          <a:bodyPr>
            <a:normAutofit/>
          </a:bodyPr>
          <a:lstStyle/>
          <a:p>
            <a:pPr marL="0" indent="0">
              <a:buNone/>
            </a:pPr>
            <a:r>
              <a:rPr lang="de-DE" sz="2800" b="1" dirty="0">
                <a:latin typeface="Calibri" panose="020F0502020204030204" pitchFamily="34" charset="0"/>
                <a:cs typeface="Calibri" panose="020F0502020204030204" pitchFamily="34" charset="0"/>
              </a:rPr>
              <a:t>4. Wer ist dafür zuständig, dass eure Eltern für euch Kindergeld bekommen?</a:t>
            </a:r>
          </a:p>
          <a:p>
            <a:pPr marL="0" indent="0">
              <a:buNone/>
            </a:pPr>
            <a:endParaRPr lang="de-DE" sz="2800" dirty="0">
              <a:latin typeface="Calibri" panose="020F0502020204030204" pitchFamily="34" charset="0"/>
              <a:cs typeface="Calibri" panose="020F0502020204030204" pitchFamily="34" charset="0"/>
            </a:endParaRPr>
          </a:p>
        </p:txBody>
      </p:sp>
      <p:sp>
        <p:nvSpPr>
          <p:cNvPr id="13" name="Textfeld 12">
            <a:extLst>
              <a:ext uri="{FF2B5EF4-FFF2-40B4-BE49-F238E27FC236}">
                <a16:creationId xmlns:a16="http://schemas.microsoft.com/office/drawing/2014/main" id="{5F66D03C-EB53-6BC4-4129-662DD5693C28}"/>
              </a:ext>
            </a:extLst>
          </p:cNvPr>
          <p:cNvSpPr txBox="1"/>
          <p:nvPr/>
        </p:nvSpPr>
        <p:spPr>
          <a:xfrm>
            <a:off x="0" y="5437793"/>
            <a:ext cx="4420020" cy="954107"/>
          </a:xfrm>
          <a:prstGeom prst="rect">
            <a:avLst/>
          </a:prstGeom>
          <a:noFill/>
        </p:spPr>
        <p:txBody>
          <a:bodyPr wrap="square">
            <a:spAutoFit/>
          </a:bodyPr>
          <a:lstStyle/>
          <a:p>
            <a:pPr algn="ctr"/>
            <a:r>
              <a:rPr lang="de-DE" sz="2800" dirty="0">
                <a:solidFill>
                  <a:srgbClr val="FF0000"/>
                </a:solidFill>
                <a:latin typeface="Calibri" panose="020F0502020204030204" pitchFamily="34" charset="0"/>
                <a:cs typeface="Calibri" panose="020F0502020204030204" pitchFamily="34" charset="0"/>
              </a:rPr>
              <a:t>Die EU und die Mitgliedstaaten</a:t>
            </a:r>
          </a:p>
        </p:txBody>
      </p:sp>
      <p:sp>
        <p:nvSpPr>
          <p:cNvPr id="14" name="Textfeld 13">
            <a:extLst>
              <a:ext uri="{FF2B5EF4-FFF2-40B4-BE49-F238E27FC236}">
                <a16:creationId xmlns:a16="http://schemas.microsoft.com/office/drawing/2014/main" id="{E406D711-054D-1DB4-D867-E601E660AE78}"/>
              </a:ext>
            </a:extLst>
          </p:cNvPr>
          <p:cNvSpPr txBox="1"/>
          <p:nvPr/>
        </p:nvSpPr>
        <p:spPr>
          <a:xfrm>
            <a:off x="6575805" y="5437793"/>
            <a:ext cx="3563450" cy="523220"/>
          </a:xfrm>
          <a:prstGeom prst="rect">
            <a:avLst/>
          </a:prstGeom>
          <a:noFill/>
        </p:spPr>
        <p:txBody>
          <a:bodyPr wrap="square">
            <a:spAutoFit/>
          </a:bodyPr>
          <a:lstStyle/>
          <a:p>
            <a:pPr algn="ctr"/>
            <a:r>
              <a:rPr lang="de-DE" sz="2800" dirty="0">
                <a:solidFill>
                  <a:srgbClr val="00B050"/>
                </a:solidFill>
                <a:latin typeface="Calibri" panose="020F0502020204030204" pitchFamily="34" charset="0"/>
                <a:cs typeface="Calibri" panose="020F0502020204030204" pitchFamily="34" charset="0"/>
              </a:rPr>
              <a:t>Die Mitgliedstaaten</a:t>
            </a:r>
          </a:p>
        </p:txBody>
      </p:sp>
      <p:sp>
        <p:nvSpPr>
          <p:cNvPr id="15" name="Textfeld 14">
            <a:extLst>
              <a:ext uri="{FF2B5EF4-FFF2-40B4-BE49-F238E27FC236}">
                <a16:creationId xmlns:a16="http://schemas.microsoft.com/office/drawing/2014/main" id="{02A7C657-5C3B-B383-7481-8281E93A36B3}"/>
              </a:ext>
            </a:extLst>
          </p:cNvPr>
          <p:cNvSpPr txBox="1"/>
          <p:nvPr/>
        </p:nvSpPr>
        <p:spPr>
          <a:xfrm>
            <a:off x="3919584" y="2095874"/>
            <a:ext cx="3563450" cy="523220"/>
          </a:xfrm>
          <a:prstGeom prst="rect">
            <a:avLst/>
          </a:prstGeom>
          <a:noFill/>
        </p:spPr>
        <p:txBody>
          <a:bodyPr wrap="square">
            <a:spAutoFit/>
          </a:bodyPr>
          <a:lstStyle/>
          <a:p>
            <a:pPr algn="ctr"/>
            <a:r>
              <a:rPr lang="de-DE" sz="2800" dirty="0">
                <a:solidFill>
                  <a:srgbClr val="00B0F0"/>
                </a:solidFill>
                <a:latin typeface="Calibri" panose="020F0502020204030204" pitchFamily="34" charset="0"/>
                <a:cs typeface="Calibri" panose="020F0502020204030204" pitchFamily="34" charset="0"/>
              </a:rPr>
              <a:t>Die EU</a:t>
            </a:r>
          </a:p>
        </p:txBody>
      </p:sp>
      <p:pic>
        <p:nvPicPr>
          <p:cNvPr id="5" name="Grafik 4" descr="Ein Bild, das Menschliches Gesicht, Brettspiel, Person, Tabletopspiel enthält.&#10;&#10;Automatisch generierte Beschreibung">
            <a:extLst>
              <a:ext uri="{FF2B5EF4-FFF2-40B4-BE49-F238E27FC236}">
                <a16:creationId xmlns:a16="http://schemas.microsoft.com/office/drawing/2014/main" id="{C99381F0-6691-65FD-D889-F7254DFC50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18804" y="2707953"/>
            <a:ext cx="3965010" cy="2640980"/>
          </a:xfrm>
          <a:prstGeom prst="rect">
            <a:avLst/>
          </a:prstGeom>
        </p:spPr>
      </p:pic>
      <p:sp>
        <p:nvSpPr>
          <p:cNvPr id="8" name="Alternativer Prozess 7">
            <a:extLst>
              <a:ext uri="{FF2B5EF4-FFF2-40B4-BE49-F238E27FC236}">
                <a16:creationId xmlns:a16="http://schemas.microsoft.com/office/drawing/2014/main" id="{CB064A20-C782-7FCF-947E-F525983DBA29}"/>
              </a:ext>
            </a:extLst>
          </p:cNvPr>
          <p:cNvSpPr/>
          <p:nvPr/>
        </p:nvSpPr>
        <p:spPr>
          <a:xfrm>
            <a:off x="6770537" y="5443135"/>
            <a:ext cx="3173985" cy="574080"/>
          </a:xfrm>
          <a:prstGeom prst="flowChartAlternateProcess">
            <a:avLst/>
          </a:prstGeom>
          <a:noFill/>
          <a:ln w="63500">
            <a:solidFill>
              <a:schemeClr val="accent5">
                <a:alpha val="48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376964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79BE4502-4664-A140-6F31-45FE6EC31E2C}"/>
              </a:ext>
            </a:extLst>
          </p:cNvPr>
          <p:cNvSpPr>
            <a:spLocks noGrp="1"/>
          </p:cNvSpPr>
          <p:nvPr>
            <p:ph type="body" sz="quarter" idx="10"/>
          </p:nvPr>
        </p:nvSpPr>
        <p:spPr/>
        <p:txBody>
          <a:bodyPr/>
          <a:lstStyle/>
          <a:p>
            <a:endParaRPr lang="de-DE" dirty="0"/>
          </a:p>
        </p:txBody>
      </p:sp>
      <p:sp>
        <p:nvSpPr>
          <p:cNvPr id="3" name="Textplatzhalter 2">
            <a:extLst>
              <a:ext uri="{FF2B5EF4-FFF2-40B4-BE49-F238E27FC236}">
                <a16:creationId xmlns:a16="http://schemas.microsoft.com/office/drawing/2014/main" id="{FCFD1614-F059-0BA0-453D-5E1F08F3E7EE}"/>
              </a:ext>
            </a:extLst>
          </p:cNvPr>
          <p:cNvSpPr>
            <a:spLocks noGrp="1"/>
          </p:cNvSpPr>
          <p:nvPr>
            <p:ph type="body" sz="quarter" idx="11"/>
          </p:nvPr>
        </p:nvSpPr>
        <p:spPr/>
        <p:txBody>
          <a:bodyPr>
            <a:normAutofit/>
          </a:bodyPr>
          <a:lstStyle/>
          <a:p>
            <a:pPr marL="0" indent="0">
              <a:buNone/>
            </a:pPr>
            <a:r>
              <a:rPr lang="de-DE" sz="2800" b="1" dirty="0">
                <a:latin typeface="Calibri" panose="020F0502020204030204" pitchFamily="34" charset="0"/>
                <a:cs typeface="Calibri" panose="020F0502020204030204" pitchFamily="34" charset="0"/>
              </a:rPr>
              <a:t>5. Wer ist dafür zuständig, dass gefährlicher Feinstaub in der Luft bekämpft wird?</a:t>
            </a:r>
          </a:p>
          <a:p>
            <a:pPr marL="0" indent="0">
              <a:buNone/>
            </a:pPr>
            <a:endParaRPr lang="de-DE" sz="2800" dirty="0">
              <a:latin typeface="Calibri" panose="020F0502020204030204" pitchFamily="34" charset="0"/>
              <a:cs typeface="Calibri" panose="020F0502020204030204" pitchFamily="34" charset="0"/>
            </a:endParaRPr>
          </a:p>
        </p:txBody>
      </p:sp>
      <p:sp>
        <p:nvSpPr>
          <p:cNvPr id="13" name="Textfeld 12">
            <a:extLst>
              <a:ext uri="{FF2B5EF4-FFF2-40B4-BE49-F238E27FC236}">
                <a16:creationId xmlns:a16="http://schemas.microsoft.com/office/drawing/2014/main" id="{5F66D03C-EB53-6BC4-4129-662DD5693C28}"/>
              </a:ext>
            </a:extLst>
          </p:cNvPr>
          <p:cNvSpPr txBox="1"/>
          <p:nvPr/>
        </p:nvSpPr>
        <p:spPr>
          <a:xfrm>
            <a:off x="0" y="5437793"/>
            <a:ext cx="4420020" cy="954107"/>
          </a:xfrm>
          <a:prstGeom prst="rect">
            <a:avLst/>
          </a:prstGeom>
          <a:noFill/>
        </p:spPr>
        <p:txBody>
          <a:bodyPr wrap="square">
            <a:spAutoFit/>
          </a:bodyPr>
          <a:lstStyle/>
          <a:p>
            <a:pPr algn="ctr"/>
            <a:r>
              <a:rPr lang="de-DE" sz="2800" dirty="0">
                <a:solidFill>
                  <a:srgbClr val="FF0000"/>
                </a:solidFill>
                <a:latin typeface="Calibri" panose="020F0502020204030204" pitchFamily="34" charset="0"/>
                <a:cs typeface="Calibri" panose="020F0502020204030204" pitchFamily="34" charset="0"/>
              </a:rPr>
              <a:t>Die EU und die Mitgliedstaaten</a:t>
            </a:r>
          </a:p>
        </p:txBody>
      </p:sp>
      <p:sp>
        <p:nvSpPr>
          <p:cNvPr id="14" name="Textfeld 13">
            <a:extLst>
              <a:ext uri="{FF2B5EF4-FFF2-40B4-BE49-F238E27FC236}">
                <a16:creationId xmlns:a16="http://schemas.microsoft.com/office/drawing/2014/main" id="{E406D711-054D-1DB4-D867-E601E660AE78}"/>
              </a:ext>
            </a:extLst>
          </p:cNvPr>
          <p:cNvSpPr txBox="1"/>
          <p:nvPr/>
        </p:nvSpPr>
        <p:spPr>
          <a:xfrm>
            <a:off x="6575805" y="5437793"/>
            <a:ext cx="3563450" cy="523220"/>
          </a:xfrm>
          <a:prstGeom prst="rect">
            <a:avLst/>
          </a:prstGeom>
          <a:noFill/>
        </p:spPr>
        <p:txBody>
          <a:bodyPr wrap="square">
            <a:spAutoFit/>
          </a:bodyPr>
          <a:lstStyle/>
          <a:p>
            <a:pPr algn="ctr"/>
            <a:r>
              <a:rPr lang="de-DE" sz="2800" dirty="0">
                <a:solidFill>
                  <a:srgbClr val="00B050"/>
                </a:solidFill>
                <a:latin typeface="Calibri" panose="020F0502020204030204" pitchFamily="34" charset="0"/>
                <a:cs typeface="Calibri" panose="020F0502020204030204" pitchFamily="34" charset="0"/>
              </a:rPr>
              <a:t>Die Mitgliedstaaten</a:t>
            </a:r>
          </a:p>
        </p:txBody>
      </p:sp>
      <p:sp>
        <p:nvSpPr>
          <p:cNvPr id="15" name="Textfeld 14">
            <a:extLst>
              <a:ext uri="{FF2B5EF4-FFF2-40B4-BE49-F238E27FC236}">
                <a16:creationId xmlns:a16="http://schemas.microsoft.com/office/drawing/2014/main" id="{02A7C657-5C3B-B383-7481-8281E93A36B3}"/>
              </a:ext>
            </a:extLst>
          </p:cNvPr>
          <p:cNvSpPr txBox="1"/>
          <p:nvPr/>
        </p:nvSpPr>
        <p:spPr>
          <a:xfrm>
            <a:off x="3919584" y="2095874"/>
            <a:ext cx="3563450" cy="523220"/>
          </a:xfrm>
          <a:prstGeom prst="rect">
            <a:avLst/>
          </a:prstGeom>
          <a:noFill/>
        </p:spPr>
        <p:txBody>
          <a:bodyPr wrap="square">
            <a:spAutoFit/>
          </a:bodyPr>
          <a:lstStyle/>
          <a:p>
            <a:pPr algn="ctr"/>
            <a:r>
              <a:rPr lang="de-DE" sz="2800" dirty="0">
                <a:solidFill>
                  <a:srgbClr val="00B0F0"/>
                </a:solidFill>
                <a:latin typeface="Calibri" panose="020F0502020204030204" pitchFamily="34" charset="0"/>
                <a:cs typeface="Calibri" panose="020F0502020204030204" pitchFamily="34" charset="0"/>
              </a:rPr>
              <a:t>Die EU</a:t>
            </a:r>
          </a:p>
        </p:txBody>
      </p:sp>
      <p:pic>
        <p:nvPicPr>
          <p:cNvPr id="6" name="Grafik 5" descr="Ein Bild, das draußen, Verkehrsschild, Gebäude, Schild enthält.&#10;&#10;Automatisch generierte Beschreibung">
            <a:extLst>
              <a:ext uri="{FF2B5EF4-FFF2-40B4-BE49-F238E27FC236}">
                <a16:creationId xmlns:a16="http://schemas.microsoft.com/office/drawing/2014/main" id="{F18578FF-10CF-CFA7-534E-7DC09B892E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15419" y="2704106"/>
            <a:ext cx="3971779" cy="2648674"/>
          </a:xfrm>
          <a:prstGeom prst="rect">
            <a:avLst/>
          </a:prstGeom>
        </p:spPr>
      </p:pic>
      <p:sp>
        <p:nvSpPr>
          <p:cNvPr id="8" name="Alternativer Prozess 7">
            <a:extLst>
              <a:ext uri="{FF2B5EF4-FFF2-40B4-BE49-F238E27FC236}">
                <a16:creationId xmlns:a16="http://schemas.microsoft.com/office/drawing/2014/main" id="{D94341BA-813A-79AE-ADD1-A0C12D635509}"/>
              </a:ext>
            </a:extLst>
          </p:cNvPr>
          <p:cNvSpPr/>
          <p:nvPr/>
        </p:nvSpPr>
        <p:spPr>
          <a:xfrm>
            <a:off x="947057" y="5467434"/>
            <a:ext cx="2645229" cy="866011"/>
          </a:xfrm>
          <a:prstGeom prst="flowChartAlternateProcess">
            <a:avLst/>
          </a:prstGeom>
          <a:noFill/>
          <a:ln w="63500">
            <a:solidFill>
              <a:schemeClr val="accent5">
                <a:alpha val="48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075200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79BE4502-4664-A140-6F31-45FE6EC31E2C}"/>
              </a:ext>
            </a:extLst>
          </p:cNvPr>
          <p:cNvSpPr>
            <a:spLocks noGrp="1"/>
          </p:cNvSpPr>
          <p:nvPr>
            <p:ph type="body" sz="quarter" idx="10"/>
          </p:nvPr>
        </p:nvSpPr>
        <p:spPr/>
        <p:txBody>
          <a:bodyPr/>
          <a:lstStyle/>
          <a:p>
            <a:endParaRPr lang="de-DE" dirty="0"/>
          </a:p>
        </p:txBody>
      </p:sp>
      <p:sp>
        <p:nvSpPr>
          <p:cNvPr id="3" name="Textplatzhalter 2">
            <a:extLst>
              <a:ext uri="{FF2B5EF4-FFF2-40B4-BE49-F238E27FC236}">
                <a16:creationId xmlns:a16="http://schemas.microsoft.com/office/drawing/2014/main" id="{FCFD1614-F059-0BA0-453D-5E1F08F3E7EE}"/>
              </a:ext>
            </a:extLst>
          </p:cNvPr>
          <p:cNvSpPr>
            <a:spLocks noGrp="1"/>
          </p:cNvSpPr>
          <p:nvPr>
            <p:ph type="body" sz="quarter" idx="11"/>
          </p:nvPr>
        </p:nvSpPr>
        <p:spPr/>
        <p:txBody>
          <a:bodyPr>
            <a:normAutofit/>
          </a:bodyPr>
          <a:lstStyle/>
          <a:p>
            <a:pPr marL="0" indent="0">
              <a:buNone/>
            </a:pPr>
            <a:r>
              <a:rPr lang="de-DE" sz="2800" b="1" dirty="0">
                <a:latin typeface="Calibri" panose="020F0502020204030204" pitchFamily="34" charset="0"/>
                <a:cs typeface="Calibri" panose="020F0502020204030204" pitchFamily="34" charset="0"/>
              </a:rPr>
              <a:t>6. Wer ist dafür zuständig, dass Spielzeug sicher ist?</a:t>
            </a:r>
            <a:endParaRPr lang="de-DE" sz="2800" b="1" dirty="0"/>
          </a:p>
          <a:p>
            <a:pPr marL="0" indent="0">
              <a:buNone/>
            </a:pPr>
            <a:endParaRPr lang="de-DE" sz="2800" dirty="0">
              <a:latin typeface="Calibri" panose="020F0502020204030204" pitchFamily="34" charset="0"/>
              <a:cs typeface="Calibri" panose="020F0502020204030204" pitchFamily="34" charset="0"/>
            </a:endParaRPr>
          </a:p>
        </p:txBody>
      </p:sp>
      <p:sp>
        <p:nvSpPr>
          <p:cNvPr id="13" name="Textfeld 12">
            <a:extLst>
              <a:ext uri="{FF2B5EF4-FFF2-40B4-BE49-F238E27FC236}">
                <a16:creationId xmlns:a16="http://schemas.microsoft.com/office/drawing/2014/main" id="{5F66D03C-EB53-6BC4-4129-662DD5693C28}"/>
              </a:ext>
            </a:extLst>
          </p:cNvPr>
          <p:cNvSpPr txBox="1"/>
          <p:nvPr/>
        </p:nvSpPr>
        <p:spPr>
          <a:xfrm>
            <a:off x="0" y="5437793"/>
            <a:ext cx="4420020" cy="954107"/>
          </a:xfrm>
          <a:prstGeom prst="rect">
            <a:avLst/>
          </a:prstGeom>
          <a:noFill/>
        </p:spPr>
        <p:txBody>
          <a:bodyPr wrap="square">
            <a:spAutoFit/>
          </a:bodyPr>
          <a:lstStyle/>
          <a:p>
            <a:pPr algn="ctr"/>
            <a:r>
              <a:rPr lang="de-DE" sz="2800" dirty="0">
                <a:solidFill>
                  <a:srgbClr val="FF0000"/>
                </a:solidFill>
                <a:latin typeface="Calibri" panose="020F0502020204030204" pitchFamily="34" charset="0"/>
                <a:cs typeface="Calibri" panose="020F0502020204030204" pitchFamily="34" charset="0"/>
              </a:rPr>
              <a:t>Die EU und die Mitgliedstaaten</a:t>
            </a:r>
          </a:p>
        </p:txBody>
      </p:sp>
      <p:sp>
        <p:nvSpPr>
          <p:cNvPr id="14" name="Textfeld 13">
            <a:extLst>
              <a:ext uri="{FF2B5EF4-FFF2-40B4-BE49-F238E27FC236}">
                <a16:creationId xmlns:a16="http://schemas.microsoft.com/office/drawing/2014/main" id="{E406D711-054D-1DB4-D867-E601E660AE78}"/>
              </a:ext>
            </a:extLst>
          </p:cNvPr>
          <p:cNvSpPr txBox="1"/>
          <p:nvPr/>
        </p:nvSpPr>
        <p:spPr>
          <a:xfrm>
            <a:off x="6575805" y="5437793"/>
            <a:ext cx="3563450" cy="523220"/>
          </a:xfrm>
          <a:prstGeom prst="rect">
            <a:avLst/>
          </a:prstGeom>
          <a:noFill/>
        </p:spPr>
        <p:txBody>
          <a:bodyPr wrap="square">
            <a:spAutoFit/>
          </a:bodyPr>
          <a:lstStyle/>
          <a:p>
            <a:pPr algn="ctr"/>
            <a:r>
              <a:rPr lang="de-DE" sz="2800" dirty="0">
                <a:solidFill>
                  <a:srgbClr val="00B050"/>
                </a:solidFill>
                <a:latin typeface="Calibri" panose="020F0502020204030204" pitchFamily="34" charset="0"/>
                <a:cs typeface="Calibri" panose="020F0502020204030204" pitchFamily="34" charset="0"/>
              </a:rPr>
              <a:t>Die Mitgliedstaaten</a:t>
            </a:r>
          </a:p>
        </p:txBody>
      </p:sp>
      <p:sp>
        <p:nvSpPr>
          <p:cNvPr id="15" name="Textfeld 14">
            <a:extLst>
              <a:ext uri="{FF2B5EF4-FFF2-40B4-BE49-F238E27FC236}">
                <a16:creationId xmlns:a16="http://schemas.microsoft.com/office/drawing/2014/main" id="{02A7C657-5C3B-B383-7481-8281E93A36B3}"/>
              </a:ext>
            </a:extLst>
          </p:cNvPr>
          <p:cNvSpPr txBox="1"/>
          <p:nvPr/>
        </p:nvSpPr>
        <p:spPr>
          <a:xfrm>
            <a:off x="3919584" y="2095874"/>
            <a:ext cx="3563450" cy="523220"/>
          </a:xfrm>
          <a:prstGeom prst="rect">
            <a:avLst/>
          </a:prstGeom>
          <a:noFill/>
        </p:spPr>
        <p:txBody>
          <a:bodyPr wrap="square">
            <a:spAutoFit/>
          </a:bodyPr>
          <a:lstStyle/>
          <a:p>
            <a:pPr algn="ctr"/>
            <a:r>
              <a:rPr lang="de-DE" sz="2800" dirty="0">
                <a:solidFill>
                  <a:srgbClr val="00B0F0"/>
                </a:solidFill>
                <a:latin typeface="Calibri" panose="020F0502020204030204" pitchFamily="34" charset="0"/>
                <a:cs typeface="Calibri" panose="020F0502020204030204" pitchFamily="34" charset="0"/>
              </a:rPr>
              <a:t>Die EU</a:t>
            </a:r>
          </a:p>
        </p:txBody>
      </p:sp>
      <p:pic>
        <p:nvPicPr>
          <p:cNvPr id="8" name="Grafik 7" descr="Ein Bild, das Szene, Geschäft, Einzelhandelsgeschäft, Supermarkt enthält.&#10;&#10;Automatisch generierte Beschreibung">
            <a:extLst>
              <a:ext uri="{FF2B5EF4-FFF2-40B4-BE49-F238E27FC236}">
                <a16:creationId xmlns:a16="http://schemas.microsoft.com/office/drawing/2014/main" id="{AFDCB888-385D-EDC2-BF2D-9A11073C0F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15419" y="2726383"/>
            <a:ext cx="3971779" cy="2646940"/>
          </a:xfrm>
          <a:prstGeom prst="rect">
            <a:avLst/>
          </a:prstGeom>
        </p:spPr>
      </p:pic>
      <p:sp>
        <p:nvSpPr>
          <p:cNvPr id="4" name="Alternativer Prozess 3">
            <a:extLst>
              <a:ext uri="{FF2B5EF4-FFF2-40B4-BE49-F238E27FC236}">
                <a16:creationId xmlns:a16="http://schemas.microsoft.com/office/drawing/2014/main" id="{13CE5246-90BB-429C-1AC7-4EAE70AAE5EE}"/>
              </a:ext>
            </a:extLst>
          </p:cNvPr>
          <p:cNvSpPr/>
          <p:nvPr/>
        </p:nvSpPr>
        <p:spPr>
          <a:xfrm>
            <a:off x="947057" y="5467434"/>
            <a:ext cx="2645229" cy="866011"/>
          </a:xfrm>
          <a:prstGeom prst="flowChartAlternateProcess">
            <a:avLst/>
          </a:prstGeom>
          <a:noFill/>
          <a:ln w="63500">
            <a:solidFill>
              <a:schemeClr val="accent5">
                <a:alpha val="48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976741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4" grpId="0" animBg="1"/>
    </p:bldLst>
  </p:timing>
</p:sld>
</file>

<file path=ppt/theme/theme1.xml><?xml version="1.0" encoding="utf-8"?>
<a:theme xmlns:a="http://schemas.openxmlformats.org/drawingml/2006/main" name="Facette">
  <a:themeElements>
    <a:clrScheme name="Benutzerdefiniert 1">
      <a:dk1>
        <a:srgbClr val="1B3272"/>
      </a:dk1>
      <a:lt1>
        <a:srgbClr val="FFFFFF"/>
      </a:lt1>
      <a:dk2>
        <a:srgbClr val="1B3272"/>
      </a:dk2>
      <a:lt2>
        <a:srgbClr val="FFFFFF"/>
      </a:lt2>
      <a:accent1>
        <a:srgbClr val="8EB7ED"/>
      </a:accent1>
      <a:accent2>
        <a:srgbClr val="D6E4F0"/>
      </a:accent2>
      <a:accent3>
        <a:srgbClr val="1E56A0"/>
      </a:accent3>
      <a:accent4>
        <a:srgbClr val="F3F6F8"/>
      </a:accent4>
      <a:accent5>
        <a:srgbClr val="F2C223"/>
      </a:accent5>
      <a:accent6>
        <a:srgbClr val="000000"/>
      </a:accent6>
      <a:hlink>
        <a:srgbClr val="1E56A0"/>
      </a:hlink>
      <a:folHlink>
        <a:srgbClr val="1E56A0"/>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Facette">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3C699503E1B13D4F8C6D378357ADBC05" ma:contentTypeVersion="15" ma:contentTypeDescription="Ein neues Dokument erstellen." ma:contentTypeScope="" ma:versionID="654017d37c8e6a162b019c78baa237ac">
  <xsd:schema xmlns:xsd="http://www.w3.org/2001/XMLSchema" xmlns:xs="http://www.w3.org/2001/XMLSchema" xmlns:p="http://schemas.microsoft.com/office/2006/metadata/properties" xmlns:ns2="0b646697-1ace-4851-98a4-dc4304b4e27f" xmlns:ns3="7529eaa3-fddf-4165-80c0-51b30c39b831" targetNamespace="http://schemas.microsoft.com/office/2006/metadata/properties" ma:root="true" ma:fieldsID="086e8f84a6428f1f75a27e34219dc22c" ns2:_="" ns3:_="">
    <xsd:import namespace="0b646697-1ace-4851-98a4-dc4304b4e27f"/>
    <xsd:import namespace="7529eaa3-fddf-4165-80c0-51b30c39b83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ObjectDetectorVersions" minOccurs="0"/>
                <xsd:element ref="ns3:SharedWithUsers" minOccurs="0"/>
                <xsd:element ref="ns3:SharedWithDetails" minOccurs="0"/>
                <xsd:element ref="ns2:MediaServiceLocation"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b646697-1ace-4851-98a4-dc4304b4e27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Bildmarkierungen" ma:readOnly="false" ma:fieldId="{5cf76f15-5ced-4ddc-b409-7134ff3c332f}" ma:taxonomyMulti="true" ma:sspId="95328186-6fe7-444e-b5b0-90e7e2f1df7b"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529eaa3-fddf-4165-80c0-51b30c39b831"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b1f593ee-f1d0-4197-b344-00bded41daaa}" ma:internalName="TaxCatchAll" ma:showField="CatchAllData" ma:web="7529eaa3-fddf-4165-80c0-51b30c39b831">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Freigegeben für -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F6CC8EA-330B-411D-9D5F-E688A49B03F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b646697-1ace-4851-98a4-dc4304b4e27f"/>
    <ds:schemaRef ds:uri="7529eaa3-fddf-4165-80c0-51b30c39b83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7201EBC-F00F-4DCE-BAB4-8B90D25F3FD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Facet</Template>
  <TotalTime>0</TotalTime>
  <Words>2783</Words>
  <Application>Microsoft Macintosh PowerPoint</Application>
  <PresentationFormat>Breitbild</PresentationFormat>
  <Paragraphs>163</Paragraphs>
  <Slides>20</Slides>
  <Notes>20</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20</vt:i4>
      </vt:variant>
    </vt:vector>
  </HeadingPairs>
  <TitlesOfParts>
    <vt:vector size="27" baseType="lpstr">
      <vt:lpstr>Arial</vt:lpstr>
      <vt:lpstr>Calibri</vt:lpstr>
      <vt:lpstr>Montserrat</vt:lpstr>
      <vt:lpstr>Söhne</vt:lpstr>
      <vt:lpstr>Source Sans Pro</vt:lpstr>
      <vt:lpstr>Wingdings 3</vt:lpstr>
      <vt:lpstr>Facette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boehmler.h@outlook.de</dc:creator>
  <cp:lastModifiedBy>Katja</cp:lastModifiedBy>
  <cp:revision>369</cp:revision>
  <dcterms:created xsi:type="dcterms:W3CDTF">2018-12-21T10:50:32Z</dcterms:created>
  <dcterms:modified xsi:type="dcterms:W3CDTF">2024-11-20T17:56:09Z</dcterms:modified>
</cp:coreProperties>
</file>